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800" r:id="rId2"/>
    <p:sldId id="907" r:id="rId3"/>
    <p:sldId id="906" r:id="rId4"/>
    <p:sldId id="887" r:id="rId5"/>
    <p:sldId id="908" r:id="rId6"/>
    <p:sldId id="888" r:id="rId7"/>
    <p:sldId id="909" r:id="rId8"/>
    <p:sldId id="882" r:id="rId9"/>
    <p:sldId id="854" r:id="rId10"/>
    <p:sldId id="910" r:id="rId11"/>
    <p:sldId id="860" r:id="rId12"/>
    <p:sldId id="862" r:id="rId13"/>
    <p:sldId id="872" r:id="rId14"/>
    <p:sldId id="863" r:id="rId15"/>
    <p:sldId id="864" r:id="rId16"/>
    <p:sldId id="885" r:id="rId17"/>
    <p:sldId id="912" r:id="rId18"/>
    <p:sldId id="898" r:id="rId19"/>
    <p:sldId id="913" r:id="rId20"/>
    <p:sldId id="899" r:id="rId21"/>
    <p:sldId id="914" r:id="rId22"/>
    <p:sldId id="900" r:id="rId23"/>
    <p:sldId id="915" r:id="rId24"/>
    <p:sldId id="901" r:id="rId25"/>
    <p:sldId id="883" r:id="rId26"/>
    <p:sldId id="904" r:id="rId27"/>
    <p:sldId id="896" r:id="rId28"/>
    <p:sldId id="905" r:id="rId29"/>
    <p:sldId id="902" r:id="rId30"/>
    <p:sldId id="911" r:id="rId31"/>
    <p:sldId id="857" r:id="rId32"/>
    <p:sldId id="867" r:id="rId33"/>
    <p:sldId id="868" r:id="rId34"/>
    <p:sldId id="878" r:id="rId35"/>
    <p:sldId id="893" r:id="rId36"/>
    <p:sldId id="891" r:id="rId37"/>
    <p:sldId id="889" r:id="rId38"/>
    <p:sldId id="890" r:id="rId39"/>
    <p:sldId id="869" r:id="rId40"/>
    <p:sldId id="916" r:id="rId41"/>
    <p:sldId id="866" r:id="rId42"/>
    <p:sldId id="892" r:id="rId43"/>
    <p:sldId id="877" r:id="rId44"/>
    <p:sldId id="895" r:id="rId45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3FF"/>
    <a:srgbClr val="E0E500"/>
    <a:srgbClr val="EFF4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0" autoAdjust="0"/>
    <p:restoredTop sz="99140" autoAdjust="0"/>
  </p:normalViewPr>
  <p:slideViewPr>
    <p:cSldViewPr snapToGrid="0">
      <p:cViewPr varScale="1">
        <p:scale>
          <a:sx n="151" d="100"/>
          <a:sy n="151" d="100"/>
        </p:scale>
        <p:origin x="-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56" y="-90"/>
      </p:cViewPr>
      <p:guideLst>
        <p:guide orient="horz" pos="2908"/>
        <p:guide pos="218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6CB2AFC3-4DE6-4453-856E-7F7765A47416}" type="datetimeFigureOut">
              <a:rPr lang="en-US" smtClean="0"/>
              <a:pPr/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B74B7F7E-4DE3-4DD2-83D2-9F299B1925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C3FFD8C2-3688-458C-9F78-628CB20075B2}" type="datetimeFigureOut">
              <a:rPr lang="en-US" smtClean="0"/>
              <a:pPr/>
              <a:t>5/16/14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D723017D-938D-4533-B812-C640AC2048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5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40 min of prepared content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“Increase my time serving the customer &amp; make it easy for them”</a:t>
            </a:r>
            <a:endParaRPr lang="en-US" sz="1600" dirty="0" smtClean="0"/>
          </a:p>
          <a:p>
            <a:pPr lvl="0"/>
            <a:r>
              <a:rPr lang="en-US" dirty="0" smtClean="0"/>
              <a:t>“Reduce my indemnity through fraud detection and loss control”</a:t>
            </a:r>
            <a:endParaRPr lang="en-US" sz="1600" dirty="0" smtClean="0"/>
          </a:p>
          <a:p>
            <a:pPr lvl="0"/>
            <a:r>
              <a:rPr lang="en-US" dirty="0" smtClean="0"/>
              <a:t>“Reduce clock time to stabilize my bulk reserves”</a:t>
            </a:r>
            <a:endParaRPr lang="en-US" sz="1600" dirty="0" smtClean="0"/>
          </a:p>
          <a:p>
            <a:pPr lvl="0"/>
            <a:r>
              <a:rPr lang="en-US" dirty="0" smtClean="0"/>
              <a:t>“Reduce operational risk through codifying the process”</a:t>
            </a: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6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fld id="{A39762D1-A0ED-4F10-8A4D-9CB7D784CF66}" type="slidenum">
              <a:rPr lang="en-US" sz="8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3733800" cy="4800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0"/>
          <p:cNvGrpSpPr/>
          <p:nvPr userDrawn="1"/>
        </p:nvGrpSpPr>
        <p:grpSpPr>
          <a:xfrm>
            <a:off x="8082319" y="2711183"/>
            <a:ext cx="836853" cy="2958352"/>
            <a:chOff x="7986405" y="2758566"/>
            <a:chExt cx="898326" cy="3208092"/>
          </a:xfrm>
        </p:grpSpPr>
        <p:sp>
          <p:nvSpPr>
            <p:cNvPr id="8" name="Freeform 7"/>
            <p:cNvSpPr/>
            <p:nvPr userDrawn="1"/>
          </p:nvSpPr>
          <p:spPr>
            <a:xfrm>
              <a:off x="7986405" y="3588138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986405" y="4417710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7986405" y="2758566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86405" y="5247283"/>
              <a:ext cx="898326" cy="719375"/>
            </a:xfrm>
            <a:custGeom>
              <a:avLst/>
              <a:gdLst>
                <a:gd name="connsiteX0" fmla="*/ 0 w 898326"/>
                <a:gd name="connsiteY0" fmla="*/ 149724 h 898326"/>
                <a:gd name="connsiteX1" fmla="*/ 43853 w 898326"/>
                <a:gd name="connsiteY1" fmla="*/ 43853 h 898326"/>
                <a:gd name="connsiteX2" fmla="*/ 149724 w 898326"/>
                <a:gd name="connsiteY2" fmla="*/ 0 h 898326"/>
                <a:gd name="connsiteX3" fmla="*/ 748602 w 898326"/>
                <a:gd name="connsiteY3" fmla="*/ 0 h 898326"/>
                <a:gd name="connsiteX4" fmla="*/ 854473 w 898326"/>
                <a:gd name="connsiteY4" fmla="*/ 43853 h 898326"/>
                <a:gd name="connsiteX5" fmla="*/ 898326 w 898326"/>
                <a:gd name="connsiteY5" fmla="*/ 149724 h 898326"/>
                <a:gd name="connsiteX6" fmla="*/ 898326 w 898326"/>
                <a:gd name="connsiteY6" fmla="*/ 748602 h 898326"/>
                <a:gd name="connsiteX7" fmla="*/ 854473 w 898326"/>
                <a:gd name="connsiteY7" fmla="*/ 854473 h 898326"/>
                <a:gd name="connsiteX8" fmla="*/ 748602 w 898326"/>
                <a:gd name="connsiteY8" fmla="*/ 898326 h 898326"/>
                <a:gd name="connsiteX9" fmla="*/ 149724 w 898326"/>
                <a:gd name="connsiteY9" fmla="*/ 898326 h 898326"/>
                <a:gd name="connsiteX10" fmla="*/ 43853 w 898326"/>
                <a:gd name="connsiteY10" fmla="*/ 854473 h 898326"/>
                <a:gd name="connsiteX11" fmla="*/ 0 w 898326"/>
                <a:gd name="connsiteY11" fmla="*/ 748602 h 898326"/>
                <a:gd name="connsiteX12" fmla="*/ 0 w 898326"/>
                <a:gd name="connsiteY12" fmla="*/ 149724 h 89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8326" h="898326">
                  <a:moveTo>
                    <a:pt x="0" y="149724"/>
                  </a:moveTo>
                  <a:cubicBezTo>
                    <a:pt x="0" y="110015"/>
                    <a:pt x="15775" y="71932"/>
                    <a:pt x="43853" y="43853"/>
                  </a:cubicBezTo>
                  <a:cubicBezTo>
                    <a:pt x="71932" y="15774"/>
                    <a:pt x="110015" y="0"/>
                    <a:pt x="149724" y="0"/>
                  </a:cubicBezTo>
                  <a:lnTo>
                    <a:pt x="748602" y="0"/>
                  </a:lnTo>
                  <a:cubicBezTo>
                    <a:pt x="788311" y="0"/>
                    <a:pt x="826394" y="15775"/>
                    <a:pt x="854473" y="43853"/>
                  </a:cubicBezTo>
                  <a:cubicBezTo>
                    <a:pt x="882552" y="71932"/>
                    <a:pt x="898326" y="110015"/>
                    <a:pt x="898326" y="149724"/>
                  </a:cubicBezTo>
                  <a:lnTo>
                    <a:pt x="898326" y="748602"/>
                  </a:lnTo>
                  <a:cubicBezTo>
                    <a:pt x="898326" y="788311"/>
                    <a:pt x="882552" y="826394"/>
                    <a:pt x="854473" y="854473"/>
                  </a:cubicBezTo>
                  <a:cubicBezTo>
                    <a:pt x="826394" y="882552"/>
                    <a:pt x="788311" y="898326"/>
                    <a:pt x="748602" y="898326"/>
                  </a:cubicBezTo>
                  <a:lnTo>
                    <a:pt x="149724" y="898326"/>
                  </a:lnTo>
                  <a:cubicBezTo>
                    <a:pt x="110015" y="898326"/>
                    <a:pt x="71932" y="882551"/>
                    <a:pt x="43853" y="854473"/>
                  </a:cubicBezTo>
                  <a:cubicBezTo>
                    <a:pt x="15774" y="826394"/>
                    <a:pt x="0" y="788311"/>
                    <a:pt x="0" y="748602"/>
                  </a:cubicBezTo>
                  <a:lnTo>
                    <a:pt x="0" y="149724"/>
                  </a:lnTo>
                  <a:close/>
                </a:path>
              </a:pathLst>
            </a:custGeom>
            <a:gradFill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5D7475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50838" tIns="50838" rIns="50838" bIns="50838" numCol="1" spcCol="1270" anchor="ctr" anchorCtr="0">
              <a:noAutofit/>
            </a:bodyPr>
            <a:lstStyle/>
            <a:p>
              <a:pPr marL="0" marR="0" lvl="0" indent="0" algn="ctr" defTabSz="488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oup 44"/>
          <p:cNvGrpSpPr/>
          <p:nvPr userDrawn="1"/>
        </p:nvGrpSpPr>
        <p:grpSpPr>
          <a:xfrm rot="18983755" flipV="1">
            <a:off x="601095" y="4528442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3" name="Right Arrow 12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4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35"/>
          <p:cNvGrpSpPr/>
          <p:nvPr userDrawn="1"/>
        </p:nvGrpSpPr>
        <p:grpSpPr>
          <a:xfrm rot="2757529" flipV="1">
            <a:off x="610521" y="3705737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16" name="Right Arrow 1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1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78"/>
          <p:cNvGrpSpPr/>
          <p:nvPr userDrawn="1"/>
        </p:nvGrpSpPr>
        <p:grpSpPr>
          <a:xfrm>
            <a:off x="7232264" y="3031537"/>
            <a:ext cx="922075" cy="2029350"/>
            <a:chOff x="7032480" y="3123745"/>
            <a:chExt cx="922075" cy="2029350"/>
          </a:xfrm>
        </p:grpSpPr>
        <p:grpSp>
          <p:nvGrpSpPr>
            <p:cNvPr id="19" name="Group 44"/>
            <p:cNvGrpSpPr/>
            <p:nvPr/>
          </p:nvGrpSpPr>
          <p:grpSpPr>
            <a:xfrm rot="2616245">
              <a:off x="7075836" y="492732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9" name="Right Arrow 28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30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41"/>
            <p:cNvGrpSpPr/>
            <p:nvPr/>
          </p:nvGrpSpPr>
          <p:grpSpPr>
            <a:xfrm>
              <a:off x="7032480" y="461934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7" name="Right Arrow 26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8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38"/>
            <p:cNvGrpSpPr/>
            <p:nvPr/>
          </p:nvGrpSpPr>
          <p:grpSpPr>
            <a:xfrm>
              <a:off x="7032480" y="3812382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5" name="Right Arrow 24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6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35"/>
            <p:cNvGrpSpPr/>
            <p:nvPr/>
          </p:nvGrpSpPr>
          <p:grpSpPr>
            <a:xfrm rot="18842471">
              <a:off x="7085262" y="3450221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23" name="Right Arrow 22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24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73"/>
          <p:cNvGrpSpPr/>
          <p:nvPr userDrawn="1"/>
        </p:nvGrpSpPr>
        <p:grpSpPr>
          <a:xfrm>
            <a:off x="6512426" y="3737442"/>
            <a:ext cx="1340656" cy="1012575"/>
            <a:chOff x="5470076" y="3596871"/>
            <a:chExt cx="1922058" cy="1430761"/>
          </a:xfrm>
        </p:grpSpPr>
        <p:sp>
          <p:nvSpPr>
            <p:cNvPr id="32" name="Rounded Rectangle 31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33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" name="Group 133"/>
          <p:cNvGrpSpPr/>
          <p:nvPr userDrawn="1"/>
        </p:nvGrpSpPr>
        <p:grpSpPr>
          <a:xfrm>
            <a:off x="3150453" y="3737442"/>
            <a:ext cx="1692878" cy="1012575"/>
            <a:chOff x="3150453" y="3737442"/>
            <a:chExt cx="1692878" cy="1012575"/>
          </a:xfrm>
        </p:grpSpPr>
        <p:grpSp>
          <p:nvGrpSpPr>
            <p:cNvPr id="35" name="Group 41"/>
            <p:cNvGrpSpPr/>
            <p:nvPr/>
          </p:nvGrpSpPr>
          <p:grpSpPr>
            <a:xfrm>
              <a:off x="3964612" y="4234077"/>
              <a:ext cx="878719" cy="225768"/>
              <a:chOff x="250532" y="838195"/>
              <a:chExt cx="2161884" cy="555450"/>
            </a:xfrm>
            <a:scene3d>
              <a:camera prst="orthographicFront"/>
              <a:lightRig rig="threePt" dir="t"/>
            </a:scene3d>
          </p:grpSpPr>
          <p:sp>
            <p:nvSpPr>
              <p:cNvPr id="41" name="Right Arrow 40"/>
              <p:cNvSpPr/>
              <p:nvPr/>
            </p:nvSpPr>
            <p:spPr>
              <a:xfrm>
                <a:off x="250532" y="838195"/>
                <a:ext cx="2161884" cy="555450"/>
              </a:xfrm>
              <a:prstGeom prst="rightArrow">
                <a:avLst>
                  <a:gd name="adj1" fmla="val 70000"/>
                  <a:gd name="adj2" fmla="val 50000"/>
                </a:avLst>
              </a:prstGeom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ln w="25400" cap="flat" cmpd="sng" algn="ctr">
                <a:solidFill>
                  <a:srgbClr val="0F6FC6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/>
              <a:sp3d>
                <a:bevelT/>
              </a:sp3d>
            </p:spPr>
          </p:sp>
          <p:sp>
            <p:nvSpPr>
              <p:cNvPr id="42" name="Right Arrow 4"/>
              <p:cNvSpPr/>
              <p:nvPr/>
            </p:nvSpPr>
            <p:spPr>
              <a:xfrm>
                <a:off x="791003" y="921512"/>
                <a:ext cx="1427005" cy="388816"/>
              </a:xfrm>
              <a:prstGeom prst="rect">
                <a:avLst/>
              </a:prstGeom>
              <a:noFill/>
              <a:ln>
                <a:noFill/>
              </a:ln>
              <a:effectLst/>
              <a:sp3d/>
            </p:spPr>
            <p:txBody>
              <a:bodyPr spcFirstLastPara="0" vert="horz" wrap="square" lIns="45720" tIns="11430" rIns="22860" bIns="11430" numCol="1" spcCol="1270" anchor="ctr" anchorCtr="0">
                <a:noAutofit/>
              </a:bodyPr>
              <a:lstStyle/>
              <a:p>
                <a:pPr marL="0" marR="0" lvl="0" indent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67"/>
            <p:cNvGrpSpPr/>
            <p:nvPr/>
          </p:nvGrpSpPr>
          <p:grpSpPr>
            <a:xfrm>
              <a:off x="3150453" y="3737442"/>
              <a:ext cx="1340654" cy="1012575"/>
              <a:chOff x="583031" y="3550766"/>
              <a:chExt cx="1922058" cy="1430761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583031" y="3550766"/>
                <a:ext cx="1922058" cy="1430761"/>
              </a:xfrm>
              <a:prstGeom prst="roundRect">
                <a:avLst/>
              </a:prstGeom>
              <a:gradFill rotWithShape="0">
                <a:gsLst>
                  <a:gs pos="0">
                    <a:srgbClr val="04617B"/>
                  </a:gs>
                  <a:gs pos="50000">
                    <a:srgbClr val="04617B">
                      <a:lumMod val="75000"/>
                    </a:srgbClr>
                  </a:gs>
                  <a:gs pos="100000">
                    <a:srgbClr val="708D8E"/>
                  </a:gs>
                </a:gsLst>
                <a:lin ang="5400000" scaled="0"/>
              </a:gradFill>
              <a:ln w="25400" cap="flat" cmpd="sng" algn="ctr">
                <a:solidFill>
                  <a:srgbClr val="04617B">
                    <a:lumMod val="75000"/>
                  </a:srgbClr>
                </a:solidFill>
                <a:prstDash val="solid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sp>
          <p:sp>
            <p:nvSpPr>
              <p:cNvPr id="40" name="Rounded Rectangle 4"/>
              <p:cNvSpPr/>
              <p:nvPr/>
            </p:nvSpPr>
            <p:spPr>
              <a:xfrm>
                <a:off x="652875" y="3606809"/>
                <a:ext cx="1782370" cy="12910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Freeform 42"/>
          <p:cNvSpPr/>
          <p:nvPr userDrawn="1"/>
        </p:nvSpPr>
        <p:spPr>
          <a:xfrm>
            <a:off x="245888" y="4342342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 userDrawn="1"/>
        </p:nvSpPr>
        <p:spPr>
          <a:xfrm>
            <a:off x="245888" y="3382627"/>
            <a:ext cx="836853" cy="663374"/>
          </a:xfrm>
          <a:custGeom>
            <a:avLst/>
            <a:gdLst>
              <a:gd name="connsiteX0" fmla="*/ 0 w 898326"/>
              <a:gd name="connsiteY0" fmla="*/ 149724 h 898326"/>
              <a:gd name="connsiteX1" fmla="*/ 43853 w 898326"/>
              <a:gd name="connsiteY1" fmla="*/ 43853 h 898326"/>
              <a:gd name="connsiteX2" fmla="*/ 149724 w 898326"/>
              <a:gd name="connsiteY2" fmla="*/ 0 h 898326"/>
              <a:gd name="connsiteX3" fmla="*/ 748602 w 898326"/>
              <a:gd name="connsiteY3" fmla="*/ 0 h 898326"/>
              <a:gd name="connsiteX4" fmla="*/ 854473 w 898326"/>
              <a:gd name="connsiteY4" fmla="*/ 43853 h 898326"/>
              <a:gd name="connsiteX5" fmla="*/ 898326 w 898326"/>
              <a:gd name="connsiteY5" fmla="*/ 149724 h 898326"/>
              <a:gd name="connsiteX6" fmla="*/ 898326 w 898326"/>
              <a:gd name="connsiteY6" fmla="*/ 748602 h 898326"/>
              <a:gd name="connsiteX7" fmla="*/ 854473 w 898326"/>
              <a:gd name="connsiteY7" fmla="*/ 854473 h 898326"/>
              <a:gd name="connsiteX8" fmla="*/ 748602 w 898326"/>
              <a:gd name="connsiteY8" fmla="*/ 898326 h 898326"/>
              <a:gd name="connsiteX9" fmla="*/ 149724 w 898326"/>
              <a:gd name="connsiteY9" fmla="*/ 898326 h 898326"/>
              <a:gd name="connsiteX10" fmla="*/ 43853 w 898326"/>
              <a:gd name="connsiteY10" fmla="*/ 854473 h 898326"/>
              <a:gd name="connsiteX11" fmla="*/ 0 w 898326"/>
              <a:gd name="connsiteY11" fmla="*/ 748602 h 898326"/>
              <a:gd name="connsiteX12" fmla="*/ 0 w 898326"/>
              <a:gd name="connsiteY12" fmla="*/ 149724 h 89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8326" h="898326">
                <a:moveTo>
                  <a:pt x="0" y="149724"/>
                </a:moveTo>
                <a:cubicBezTo>
                  <a:pt x="0" y="110015"/>
                  <a:pt x="15775" y="71932"/>
                  <a:pt x="43853" y="43853"/>
                </a:cubicBezTo>
                <a:cubicBezTo>
                  <a:pt x="71932" y="15774"/>
                  <a:pt x="110015" y="0"/>
                  <a:pt x="149724" y="0"/>
                </a:cubicBezTo>
                <a:lnTo>
                  <a:pt x="748602" y="0"/>
                </a:lnTo>
                <a:cubicBezTo>
                  <a:pt x="788311" y="0"/>
                  <a:pt x="826394" y="15775"/>
                  <a:pt x="854473" y="43853"/>
                </a:cubicBezTo>
                <a:cubicBezTo>
                  <a:pt x="882552" y="71932"/>
                  <a:pt x="898326" y="110015"/>
                  <a:pt x="898326" y="149724"/>
                </a:cubicBezTo>
                <a:lnTo>
                  <a:pt x="898326" y="748602"/>
                </a:lnTo>
                <a:cubicBezTo>
                  <a:pt x="898326" y="788311"/>
                  <a:pt x="882552" y="826394"/>
                  <a:pt x="854473" y="854473"/>
                </a:cubicBezTo>
                <a:cubicBezTo>
                  <a:pt x="826394" y="882552"/>
                  <a:pt x="788311" y="898326"/>
                  <a:pt x="748602" y="898326"/>
                </a:cubicBezTo>
                <a:lnTo>
                  <a:pt x="149724" y="898326"/>
                </a:lnTo>
                <a:cubicBezTo>
                  <a:pt x="110015" y="898326"/>
                  <a:pt x="71932" y="882551"/>
                  <a:pt x="43853" y="854473"/>
                </a:cubicBezTo>
                <a:cubicBezTo>
                  <a:pt x="15774" y="826394"/>
                  <a:pt x="0" y="788311"/>
                  <a:pt x="0" y="748602"/>
                </a:cubicBezTo>
                <a:lnTo>
                  <a:pt x="0" y="149724"/>
                </a:lnTo>
                <a:close/>
              </a:path>
            </a:pathLst>
          </a:custGeom>
          <a:gradFill>
            <a:gsLst>
              <a:gs pos="0">
                <a:srgbClr val="04617B"/>
              </a:gs>
              <a:gs pos="50000">
                <a:srgbClr val="04617B">
                  <a:lumMod val="75000"/>
                </a:srgbClr>
              </a:gs>
              <a:gs pos="100000">
                <a:srgbClr val="5D7475"/>
              </a:gs>
            </a:gsLst>
            <a:lin ang="5400000" scaled="0"/>
          </a:gradFill>
          <a:ln w="25400" cap="flat" cmpd="sng" algn="ctr">
            <a:solidFill>
              <a:srgbClr val="04617B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0" vert="horz" wrap="square" lIns="50838" tIns="50838" rIns="50838" bIns="50838" numCol="1" spcCol="1270" anchor="ctr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5" name="Group 38"/>
          <p:cNvGrpSpPr/>
          <p:nvPr userDrawn="1"/>
        </p:nvGrpSpPr>
        <p:grpSpPr>
          <a:xfrm>
            <a:off x="2288211" y="4146780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46" name="Right Arrow 45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47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103"/>
          <p:cNvGrpSpPr/>
          <p:nvPr userDrawn="1"/>
        </p:nvGrpSpPr>
        <p:grpSpPr>
          <a:xfrm>
            <a:off x="1496181" y="3737442"/>
            <a:ext cx="1340656" cy="1012575"/>
            <a:chOff x="5470076" y="3596871"/>
            <a:chExt cx="1922058" cy="1430761"/>
          </a:xfrm>
        </p:grpSpPr>
        <p:sp>
          <p:nvSpPr>
            <p:cNvPr id="49" name="Rounded Rectangle 48"/>
            <p:cNvSpPr/>
            <p:nvPr/>
          </p:nvSpPr>
          <p:spPr>
            <a:xfrm>
              <a:off x="5470076" y="3596871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0" name="Rounded Rectangle 4"/>
            <p:cNvSpPr/>
            <p:nvPr/>
          </p:nvSpPr>
          <p:spPr>
            <a:xfrm>
              <a:off x="5527113" y="3653907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41"/>
          <p:cNvGrpSpPr/>
          <p:nvPr userDrawn="1"/>
        </p:nvGrpSpPr>
        <p:grpSpPr>
          <a:xfrm>
            <a:off x="5674879" y="4217143"/>
            <a:ext cx="878719" cy="225768"/>
            <a:chOff x="250532" y="838195"/>
            <a:chExt cx="2161884" cy="555450"/>
          </a:xfrm>
          <a:scene3d>
            <a:camera prst="orthographicFront"/>
            <a:lightRig rig="threePt" dir="t"/>
          </a:scene3d>
        </p:grpSpPr>
        <p:sp>
          <p:nvSpPr>
            <p:cNvPr id="52" name="Right Arrow 51"/>
            <p:cNvSpPr/>
            <p:nvPr/>
          </p:nvSpPr>
          <p:spPr>
            <a:xfrm>
              <a:off x="250532" y="838195"/>
              <a:ext cx="2161884" cy="55545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F6FC6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0F6FC6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  <a:sp3d>
              <a:bevelT/>
            </a:sp3d>
          </p:spPr>
        </p:sp>
        <p:sp>
          <p:nvSpPr>
            <p:cNvPr id="53" name="Right Arrow 4"/>
            <p:cNvSpPr/>
            <p:nvPr/>
          </p:nvSpPr>
          <p:spPr>
            <a:xfrm>
              <a:off x="791003" y="921512"/>
              <a:ext cx="1427005" cy="38881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45720" tIns="11430" rIns="22860" bIns="1143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461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" name="Group 70"/>
          <p:cNvGrpSpPr/>
          <p:nvPr/>
        </p:nvGrpSpPr>
        <p:grpSpPr>
          <a:xfrm>
            <a:off x="4854982" y="3737442"/>
            <a:ext cx="1340654" cy="1012575"/>
            <a:chOff x="2950994" y="3552046"/>
            <a:chExt cx="1922058" cy="1430761"/>
          </a:xfrm>
        </p:grpSpPr>
        <p:sp>
          <p:nvSpPr>
            <p:cNvPr id="57" name="Rounded Rectangle 32"/>
            <p:cNvSpPr/>
            <p:nvPr/>
          </p:nvSpPr>
          <p:spPr>
            <a:xfrm>
              <a:off x="2950994" y="3552046"/>
              <a:ext cx="1922058" cy="1430761"/>
            </a:xfrm>
            <a:prstGeom prst="roundRect">
              <a:avLst/>
            </a:prstGeom>
            <a:gradFill rotWithShape="0">
              <a:gsLst>
                <a:gs pos="0">
                  <a:srgbClr val="04617B"/>
                </a:gs>
                <a:gs pos="50000">
                  <a:srgbClr val="04617B">
                    <a:lumMod val="75000"/>
                  </a:srgbClr>
                </a:gs>
                <a:gs pos="100000">
                  <a:srgbClr val="708D8E"/>
                </a:gs>
              </a:gsLst>
              <a:lin ang="5400000" scaled="0"/>
            </a:gradFill>
            <a:ln w="25400" cap="flat" cmpd="sng" algn="ctr">
              <a:solidFill>
                <a:srgbClr val="04617B">
                  <a:lumMod val="75000"/>
                </a:srgbClr>
              </a:solidFill>
              <a:prstDash val="soli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58" name="Rounded Rectangle 4"/>
            <p:cNvSpPr/>
            <p:nvPr/>
          </p:nvSpPr>
          <p:spPr>
            <a:xfrm>
              <a:off x="3020838" y="3621891"/>
              <a:ext cx="1782370" cy="12910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27038"/>
            <a:ext cx="838200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fld id="{A39762D1-A0ED-4F10-8A4D-9CB7D784CF66}" type="slidenum">
              <a:rPr lang="en-US" sz="8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338603" y="324433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762D1-A0ED-4F10-8A4D-9CB7D784CF66}" type="slidenum">
              <a:rPr lang="en-US" sz="1800" smtClean="0">
                <a:latin typeface="Arial" pitchFamily="34" charset="0"/>
                <a:cs typeface="Arial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650" y="427038"/>
            <a:ext cx="8439150" cy="71596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430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427038"/>
            <a:ext cx="8458200" cy="715962"/>
          </a:xfrm>
        </p:spPr>
        <p:txBody>
          <a:bodyPr>
            <a:normAutofit/>
          </a:bodyPr>
          <a:lstStyle>
            <a:lvl1pPr>
              <a:defRPr sz="3200" b="1" u="none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796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1772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796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772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1020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3pt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93668" y="6047137"/>
            <a:ext cx="1243584" cy="59740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175" y="427038"/>
            <a:ext cx="8429625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59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152400"/>
          </a:xfrm>
          <a:prstGeom prst="rect">
            <a:avLst/>
          </a:prstGeom>
          <a:gradFill rotWithShape="0">
            <a:gsLst>
              <a:gs pos="5000">
                <a:srgbClr val="FFFFCC"/>
              </a:gs>
              <a:gs pos="50000">
                <a:srgbClr val="009999"/>
              </a:gs>
              <a:gs pos="100000">
                <a:srgbClr val="00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algn="l"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  <a:ea typeface="+mn-ea"/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1676400" y="6096000"/>
            <a:ext cx="7239000" cy="1524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50000">
                <a:srgbClr val="009999"/>
              </a:gs>
              <a:gs pos="95000">
                <a:srgbClr val="FFFF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CC"/>
            </a:outerShdw>
          </a:effectLst>
        </p:spPr>
        <p:txBody>
          <a:bodyPr lIns="92075" tIns="0" rIns="92075" bIns="0" anchor="b"/>
          <a:lstStyle/>
          <a:p>
            <a:pPr algn="l" defTabSz="917575">
              <a:defRPr/>
            </a:pPr>
            <a:endParaRPr lang="en-US" sz="1000" b="1" dirty="0">
              <a:solidFill>
                <a:srgbClr val="000099"/>
              </a:solidFill>
              <a:latin typeface="Arial" charset="0"/>
              <a:ea typeface="+mn-ea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5" y="6477000"/>
            <a:ext cx="6705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AER Company Proprietary Information – Atmospheric and Environmental Research © AER, 2014</a:t>
            </a:r>
            <a:endParaRPr lang="en-US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620000" y="6477000"/>
            <a:ext cx="1371600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fld id="{A39762D1-A0ED-4F10-8A4D-9CB7D784CF66}" type="slidenum">
              <a:rPr lang="en-US" sz="8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271451" y="6093286"/>
            <a:ext cx="1428845" cy="610550"/>
            <a:chOff x="7271451" y="6093286"/>
            <a:chExt cx="1428845" cy="610550"/>
          </a:xfrm>
        </p:grpSpPr>
        <p:sp>
          <p:nvSpPr>
            <p:cNvPr id="5" name="Rectangle 4"/>
            <p:cNvSpPr/>
            <p:nvPr userDrawn="1"/>
          </p:nvSpPr>
          <p:spPr>
            <a:xfrm>
              <a:off x="7271451" y="6093286"/>
              <a:ext cx="1428845" cy="6105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H:\VeriskonLine\logos\VClimate_CKO-105.png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319196" y="6179336"/>
              <a:ext cx="1320165" cy="466725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arth2_medium.jpg"/>
          <p:cNvPicPr>
            <a:picLocks noChangeAspect="1"/>
          </p:cNvPicPr>
          <p:nvPr/>
        </p:nvPicPr>
        <p:blipFill>
          <a:blip r:embed="rId3" cstate="print"/>
          <a:srcRect b="14474"/>
          <a:stretch>
            <a:fillRect/>
          </a:stretch>
        </p:blipFill>
        <p:spPr bwMode="auto">
          <a:xfrm>
            <a:off x="152400" y="1446213"/>
            <a:ext cx="899160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3124200"/>
            <a:ext cx="9144000" cy="3733800"/>
          </a:xfrm>
          <a:prstGeom prst="rect">
            <a:avLst/>
          </a:prstGeom>
          <a:solidFill>
            <a:srgbClr val="FFFFFF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:\Documents and Settings\swalker\My Documents\Logos, Artwork\2010 Logo USE THESE ONLY\Logos with background\144p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763756"/>
            <a:ext cx="1928812" cy="901700"/>
          </a:xfrm>
          <a:prstGeom prst="rect">
            <a:avLst/>
          </a:prstGeom>
          <a:noFill/>
        </p:spPr>
      </p:pic>
      <p:pic>
        <p:nvPicPr>
          <p:cNvPr id="7" name="Picture 6" descr="Rain_ot_ocean_bea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3124200"/>
            <a:ext cx="1714500" cy="1143000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Thunderstorm_in_sydney_2000x1500_edit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3962400"/>
            <a:ext cx="1661311" cy="1217778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050923-O-9999A-001.jpg"/>
          <p:cNvPicPr>
            <a:picLocks noChangeAspect="1"/>
          </p:cNvPicPr>
          <p:nvPr/>
        </p:nvPicPr>
        <p:blipFill>
          <a:blip r:embed="rId7" cstate="print"/>
          <a:srcRect b="7143"/>
          <a:stretch>
            <a:fillRect/>
          </a:stretch>
        </p:blipFill>
        <p:spPr>
          <a:xfrm>
            <a:off x="6400800" y="4724400"/>
            <a:ext cx="1524000" cy="1415143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806120" y="587030"/>
            <a:ext cx="7045925" cy="313932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kumimoji="1" lang="en-US" sz="24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Diagnosis of Severe Weather </a:t>
            </a:r>
          </a:p>
          <a:p>
            <a:pPr algn="r">
              <a:defRPr/>
            </a:pPr>
            <a:r>
              <a:rPr kumimoji="1" lang="en-US" sz="24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Environments</a:t>
            </a:r>
            <a:r>
              <a:rPr kumimoji="1" lang="en-US" sz="2400" b="1" dirty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1" lang="en-US" sz="24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in Canada </a:t>
            </a:r>
            <a:r>
              <a:rPr kumimoji="1" lang="en-US" sz="1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			</a:t>
            </a:r>
          </a:p>
          <a:p>
            <a:pPr algn="r">
              <a:defRPr/>
            </a:pPr>
            <a:endParaRPr kumimoji="1" lang="en-US" sz="1600" b="1" dirty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defRPr/>
            </a:pPr>
            <a:endParaRPr kumimoji="1" lang="en-US" sz="1600" b="1" dirty="0" smtClean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r">
              <a:defRPr/>
            </a:pPr>
            <a:r>
              <a:rPr kumimoji="1" lang="en-US" sz="1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		Jason Furtado, Mark Leidner, </a:t>
            </a:r>
            <a:r>
              <a:rPr kumimoji="1" lang="en-US" sz="1600" b="1" dirty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Lisa Wei, Guy </a:t>
            </a:r>
            <a:r>
              <a:rPr kumimoji="1" lang="en-US" sz="1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Seeley </a:t>
            </a:r>
          </a:p>
          <a:p>
            <a:pPr algn="r">
              <a:defRPr/>
            </a:pPr>
            <a:r>
              <a:rPr kumimoji="1" lang="en-US" sz="1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				</a:t>
            </a:r>
          </a:p>
          <a:p>
            <a:pPr algn="r">
              <a:defRPr/>
            </a:pPr>
            <a:r>
              <a:rPr kumimoji="1" lang="en-US" sz="1600" b="1" dirty="0" smtClean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May 16, 2014</a:t>
            </a:r>
          </a:p>
          <a:p>
            <a:pPr algn="r">
              <a:defRPr/>
            </a:pPr>
            <a:endParaRPr kumimoji="1" lang="en-US" sz="600" b="1" i="1" dirty="0" smtClean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7140" y="779492"/>
            <a:ext cx="1428845" cy="610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:\VeriskonLine\logos\VClimate_CKO-10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4885" y="865542"/>
            <a:ext cx="1320165" cy="466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Historical Canadian Severe Weather Insured Losses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Reanalysis Diagnosis Method Development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20</a:t>
            </a:r>
            <a:r>
              <a:rPr lang="en-US" baseline="30000" dirty="0" smtClean="0">
                <a:solidFill>
                  <a:srgbClr val="7F7F7F"/>
                </a:solidFill>
              </a:rPr>
              <a:t>th</a:t>
            </a:r>
            <a:r>
              <a:rPr lang="en-US" dirty="0" smtClean="0">
                <a:solidFill>
                  <a:srgbClr val="7F7F7F"/>
                </a:solidFill>
              </a:rPr>
              <a:t> Century Reanalysis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Modern discriminant analysis</a:t>
            </a:r>
          </a:p>
          <a:p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US Calibration</a:t>
            </a:r>
          </a:p>
          <a:p>
            <a:pPr lvl="1"/>
            <a:r>
              <a:rPr lang="en-US" dirty="0" smtClean="0"/>
              <a:t>US/Canada PCS events</a:t>
            </a:r>
          </a:p>
          <a:p>
            <a:pPr lvl="1"/>
            <a:r>
              <a:rPr lang="en-US" dirty="0" smtClean="0"/>
              <a:t>Canadian climatology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Long-term diagnosis (preliminary)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US/Canada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0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iagnosing severe environments</a:t>
            </a:r>
            <a:br>
              <a:rPr lang="en-US" dirty="0" smtClean="0"/>
            </a:br>
            <a:r>
              <a:rPr lang="en-US" sz="2000" b="0" dirty="0" smtClean="0"/>
              <a:t>CAT #27, Feb 5-</a:t>
            </a:r>
            <a:r>
              <a:rPr lang="en-US" sz="2000" b="0" dirty="0"/>
              <a:t>6</a:t>
            </a:r>
            <a:r>
              <a:rPr lang="en-US" sz="2000" b="0" dirty="0" smtClean="0"/>
              <a:t>, </a:t>
            </a:r>
            <a:r>
              <a:rPr lang="en-US" sz="2000" b="0" dirty="0"/>
              <a:t>2008, AL, AR, IN, KY, MS, OH, TN, TX</a:t>
            </a:r>
            <a:br>
              <a:rPr lang="en-US" sz="2000" b="0" dirty="0"/>
            </a:b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41788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Hail</a:t>
            </a:r>
          </a:p>
        </p:txBody>
      </p:sp>
      <p:pic>
        <p:nvPicPr>
          <p:cNvPr id="6" name="Picture 5" descr="fig.2008.18h.27.36.h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24135"/>
          <a:stretch/>
        </p:blipFill>
        <p:spPr>
          <a:xfrm>
            <a:off x="0" y="1765913"/>
            <a:ext cx="8550495" cy="2126314"/>
          </a:xfrm>
          <a:prstGeom prst="rect">
            <a:avLst/>
          </a:prstGeom>
        </p:spPr>
      </p:pic>
      <p:pic>
        <p:nvPicPr>
          <p:cNvPr id="7" name="Picture 6" descr="fig.2008.18h.27.37.ha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b="24135"/>
          <a:stretch/>
        </p:blipFill>
        <p:spPr>
          <a:xfrm>
            <a:off x="0" y="3906758"/>
            <a:ext cx="8550495" cy="21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5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iagnosing severe environments</a:t>
            </a:r>
            <a:br>
              <a:rPr lang="en-US" dirty="0" smtClean="0"/>
            </a:br>
            <a:r>
              <a:rPr lang="en-US" sz="2000" b="0" dirty="0" smtClean="0"/>
              <a:t>CAT #27, Feb 5-</a:t>
            </a:r>
            <a:r>
              <a:rPr lang="en-US" sz="2000" b="0" dirty="0"/>
              <a:t>6</a:t>
            </a:r>
            <a:r>
              <a:rPr lang="en-US" sz="2000" b="0" dirty="0" smtClean="0"/>
              <a:t>, </a:t>
            </a:r>
            <a:r>
              <a:rPr lang="en-US" sz="2000" b="0" dirty="0"/>
              <a:t>2008, AL, AR, IN, KY, MS, OH, TN, TX</a:t>
            </a:r>
            <a:br>
              <a:rPr lang="en-US" sz="2000" b="0" dirty="0"/>
            </a:b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41788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Wind</a:t>
            </a:r>
          </a:p>
        </p:txBody>
      </p:sp>
      <p:pic>
        <p:nvPicPr>
          <p:cNvPr id="4" name="Picture 3" descr="fig.2008.18h.27.37.wi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3" b="22971"/>
          <a:stretch/>
        </p:blipFill>
        <p:spPr>
          <a:xfrm>
            <a:off x="-4" y="3882567"/>
            <a:ext cx="8550495" cy="2205483"/>
          </a:xfrm>
          <a:prstGeom prst="rect">
            <a:avLst/>
          </a:prstGeom>
        </p:spPr>
      </p:pic>
      <p:pic>
        <p:nvPicPr>
          <p:cNvPr id="5" name="Picture 4" descr="fig.2008.18h.27.36.wi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b="23844"/>
          <a:stretch/>
        </p:blipFill>
        <p:spPr>
          <a:xfrm>
            <a:off x="1" y="1753819"/>
            <a:ext cx="8550495" cy="21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7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4270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NIST extreme wind gusts</a:t>
            </a:r>
            <a:br>
              <a:rPr lang="en-US" dirty="0" smtClean="0"/>
            </a:br>
            <a:r>
              <a:rPr lang="en-US" sz="2000" b="0" dirty="0" smtClean="0"/>
              <a:t>CAT #27, Feb 5-</a:t>
            </a:r>
            <a:r>
              <a:rPr lang="en-US" sz="2000" b="0" dirty="0"/>
              <a:t>6</a:t>
            </a:r>
            <a:r>
              <a:rPr lang="en-US" sz="2000" b="0" dirty="0" smtClean="0"/>
              <a:t>, </a:t>
            </a:r>
            <a:r>
              <a:rPr lang="en-US" sz="2000" b="0" dirty="0"/>
              <a:t>2008, AL, AR, IN, KY, MS, OH, TN, TX</a:t>
            </a:r>
            <a:br>
              <a:rPr lang="en-US" sz="2000" b="0" dirty="0"/>
            </a:br>
            <a:endParaRPr lang="en-US" b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41788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Wind</a:t>
            </a:r>
          </a:p>
        </p:txBody>
      </p:sp>
      <p:pic>
        <p:nvPicPr>
          <p:cNvPr id="10" name="Picture 9" descr="CAT_Event_27_Feb_56_2008_012b23f7-893e-460b-94e8-9ae0f72476d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/>
          <a:stretch/>
        </p:blipFill>
        <p:spPr>
          <a:xfrm>
            <a:off x="801429" y="1195912"/>
            <a:ext cx="7703820" cy="4895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5259" y="5442694"/>
            <a:ext cx="1272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Measure of time</a:t>
            </a:r>
            <a:endParaRPr lang="en-US" sz="12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531556" y="1862668"/>
            <a:ext cx="27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Colors = time progression of wind reports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3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iagnosing severe environments</a:t>
            </a:r>
            <a:br>
              <a:rPr lang="en-US" dirty="0" smtClean="0"/>
            </a:br>
            <a:r>
              <a:rPr lang="en-US" sz="2000" b="0" dirty="0" smtClean="0"/>
              <a:t>CAT #76, May 25-30, 2012, </a:t>
            </a:r>
            <a:r>
              <a:rPr lang="en-US" sz="2000" b="0" dirty="0"/>
              <a:t>KS, MN, NY, OK, PA, TX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417889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Hail</a:t>
            </a:r>
          </a:p>
        </p:txBody>
      </p:sp>
      <p:pic>
        <p:nvPicPr>
          <p:cNvPr id="9" name="Picture 8" descr="fig.2012.18h.76.147.hai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5" b="23553"/>
          <a:stretch/>
        </p:blipFill>
        <p:spPr>
          <a:xfrm>
            <a:off x="0" y="1753819"/>
            <a:ext cx="8550495" cy="2160244"/>
          </a:xfrm>
          <a:prstGeom prst="rect">
            <a:avLst/>
          </a:prstGeom>
        </p:spPr>
      </p:pic>
      <p:pic>
        <p:nvPicPr>
          <p:cNvPr id="10" name="Picture 9" descr="fig.2012.18h.76.148.hai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24072"/>
          <a:stretch/>
        </p:blipFill>
        <p:spPr>
          <a:xfrm>
            <a:off x="1" y="3918853"/>
            <a:ext cx="8550495" cy="21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7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iagnosing severe environments</a:t>
            </a:r>
            <a:br>
              <a:rPr lang="en-US" dirty="0" smtClean="0"/>
            </a:br>
            <a:r>
              <a:rPr lang="en-US" sz="2000" b="0" dirty="0" smtClean="0"/>
              <a:t>CAT #76, May 25-30, 2012, </a:t>
            </a:r>
            <a:r>
              <a:rPr lang="en-US" sz="2000" b="0" dirty="0"/>
              <a:t>KS, MN, NY, OK, PA, TX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4178893"/>
          </a:xfrm>
        </p:spPr>
        <p:txBody>
          <a:bodyPr>
            <a:norm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ind</a:t>
            </a:r>
          </a:p>
        </p:txBody>
      </p:sp>
      <p:pic>
        <p:nvPicPr>
          <p:cNvPr id="4" name="Picture 3" descr="fig.2012.18h.76.147.wi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23553"/>
          <a:stretch/>
        </p:blipFill>
        <p:spPr>
          <a:xfrm>
            <a:off x="0" y="1765914"/>
            <a:ext cx="8550495" cy="2148933"/>
          </a:xfrm>
          <a:prstGeom prst="rect">
            <a:avLst/>
          </a:prstGeom>
        </p:spPr>
      </p:pic>
      <p:pic>
        <p:nvPicPr>
          <p:cNvPr id="5" name="Picture 4" descr="fig.2012.18h.76.148.wi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6" b="23553"/>
          <a:stretch/>
        </p:blipFill>
        <p:spPr>
          <a:xfrm>
            <a:off x="0" y="3918857"/>
            <a:ext cx="8550495" cy="21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adianRegions_N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28130" r="8669" b="33741"/>
          <a:stretch/>
        </p:blipFill>
        <p:spPr>
          <a:xfrm>
            <a:off x="373542" y="1568966"/>
            <a:ext cx="7689245" cy="271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49000"/>
          </a:blip>
          <a:srcRect l="10681" t="35063" r="5320" b="19422"/>
          <a:stretch/>
        </p:blipFill>
        <p:spPr>
          <a:xfrm>
            <a:off x="1324990" y="3449584"/>
            <a:ext cx="6827439" cy="2774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7037"/>
            <a:ext cx="8382000" cy="1428327"/>
          </a:xfrm>
        </p:spPr>
        <p:txBody>
          <a:bodyPr>
            <a:normAutofit/>
          </a:bodyPr>
          <a:lstStyle/>
          <a:p>
            <a:r>
              <a:rPr lang="en-US" dirty="0" smtClean="0"/>
              <a:t>4 Canadian Regions, aligned with calibrated US models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solidFill>
                  <a:schemeClr val="tx1"/>
                </a:solidFill>
              </a:rPr>
              <a:t>Thunderstorm/Hail/Tornado only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	</a:t>
            </a:r>
            <a:r>
              <a:rPr lang="en-US" sz="1600" u="sng" dirty="0" smtClean="0"/>
              <a:t>Date(s)</a:t>
            </a:r>
            <a:r>
              <a:rPr lang="en-US" sz="1600" u="sng" dirty="0"/>
              <a:t>	</a:t>
            </a:r>
            <a:r>
              <a:rPr lang="en-US" sz="1600" u="sng" dirty="0" smtClean="0"/>
              <a:t>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Wind/thunderstorm	</a:t>
            </a:r>
            <a:r>
              <a:rPr lang="en-US" sz="1600" dirty="0" smtClean="0"/>
              <a:t>562,000</a:t>
            </a:r>
            <a:r>
              <a:rPr lang="en-US" sz="1600" dirty="0"/>
              <a:t>	</a:t>
            </a:r>
            <a:r>
              <a:rPr lang="en-US" sz="1600" dirty="0" smtClean="0"/>
              <a:t>567,080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12</a:t>
            </a:r>
            <a:r>
              <a:rPr lang="en-US" sz="1600" dirty="0" smtClean="0"/>
              <a:t>-13 Jul 2010</a:t>
            </a:r>
            <a:r>
              <a:rPr lang="en-US" sz="1600" dirty="0"/>
              <a:t>	</a:t>
            </a:r>
            <a:r>
              <a:rPr lang="en-US" sz="1600" dirty="0" smtClean="0"/>
              <a:t>Calgary </a:t>
            </a:r>
            <a:r>
              <a:rPr lang="en-US" sz="1600" dirty="0"/>
              <a:t>and </a:t>
            </a:r>
            <a:r>
              <a:rPr lang="en-US" sz="1600" dirty="0" smtClean="0"/>
              <a:t>S. </a:t>
            </a:r>
            <a:r>
              <a:rPr lang="en-US" sz="1600" dirty="0"/>
              <a:t>Alberta	 Wind/thunderstorm	</a:t>
            </a:r>
            <a:r>
              <a:rPr lang="en-US" sz="1600" dirty="0" smtClean="0"/>
              <a:t>530,000</a:t>
            </a:r>
            <a:r>
              <a:rPr lang="en-US" sz="1600" dirty="0"/>
              <a:t>	</a:t>
            </a:r>
            <a:r>
              <a:rPr lang="en-US" sz="1600" dirty="0" smtClean="0"/>
              <a:t>558,661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3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7 Sep 1991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Calgary</a:t>
            </a:r>
            <a:r>
              <a:rPr lang="en-US" sz="1600" dirty="0">
                <a:solidFill>
                  <a:srgbClr val="FF0000"/>
                </a:solidFill>
              </a:rPr>
              <a:t>	 Hail	</a:t>
            </a:r>
            <a:r>
              <a:rPr lang="en-US" sz="1600" dirty="0" smtClean="0">
                <a:solidFill>
                  <a:srgbClr val="FF0000"/>
                </a:solidFill>
              </a:rPr>
              <a:t>342,745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508,322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1</a:t>
            </a:r>
            <a:r>
              <a:rPr lang="en-US" sz="1600" dirty="0" smtClean="0"/>
              <a:t>-3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5</a:t>
            </a:r>
            <a:r>
              <a:rPr lang="en-US" sz="1600" dirty="0"/>
              <a:t>	</a:t>
            </a:r>
            <a:r>
              <a:rPr lang="en-US" sz="1600" dirty="0" smtClean="0"/>
              <a:t>31 Jul 1987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Tornado	</a:t>
            </a:r>
            <a:r>
              <a:rPr lang="en-US" sz="1600" dirty="0" smtClean="0"/>
              <a:t>148,377</a:t>
            </a:r>
            <a:r>
              <a:rPr lang="en-US" sz="1600" dirty="0"/>
              <a:t>	</a:t>
            </a:r>
            <a:r>
              <a:rPr lang="en-US" sz="1600" dirty="0" smtClean="0"/>
              <a:t>265,996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6</a:t>
            </a:r>
            <a:r>
              <a:rPr lang="en-US" sz="1600" dirty="0"/>
              <a:t>	26</a:t>
            </a:r>
            <a:r>
              <a:rPr lang="en-US" sz="1600" dirty="0" smtClean="0"/>
              <a:t>-29 May 2012</a:t>
            </a:r>
            <a:r>
              <a:rPr lang="en-US" sz="1600" dirty="0"/>
              <a:t>	</a:t>
            </a:r>
            <a:r>
              <a:rPr lang="en-US" sz="1600" dirty="0" smtClean="0"/>
              <a:t>Thunder </a:t>
            </a:r>
            <a:r>
              <a:rPr lang="en-US" sz="1600" dirty="0"/>
              <a:t>Bay </a:t>
            </a:r>
            <a:r>
              <a:rPr lang="en-US" sz="1600" dirty="0" smtClean="0"/>
              <a:t>ON, Montreal </a:t>
            </a:r>
            <a:r>
              <a:rPr lang="en-US" sz="1600" dirty="0"/>
              <a:t>QC	 Wind/thunderstorm	</a:t>
            </a:r>
            <a:r>
              <a:rPr lang="en-US" sz="1600" dirty="0" smtClean="0"/>
              <a:t>259,700</a:t>
            </a:r>
            <a:r>
              <a:rPr lang="en-US" sz="1600" dirty="0"/>
              <a:t>	</a:t>
            </a:r>
            <a:r>
              <a:rPr lang="en-US" sz="1600" dirty="0" smtClean="0"/>
              <a:t>262,047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7</a:t>
            </a:r>
            <a:r>
              <a:rPr lang="en-US" sz="1600" dirty="0"/>
              <a:t>	24</a:t>
            </a:r>
            <a:r>
              <a:rPr lang="en-US" sz="1600" dirty="0" smtClean="0"/>
              <a:t>-28 Jul 2009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Wind/thunderstorm	</a:t>
            </a:r>
            <a:r>
              <a:rPr lang="en-US" sz="1600" dirty="0" smtClean="0"/>
              <a:t>227,900</a:t>
            </a:r>
            <a:r>
              <a:rPr lang="en-US" sz="1600" dirty="0"/>
              <a:t>	</a:t>
            </a:r>
            <a:r>
              <a:rPr lang="en-US" sz="1600" dirty="0" smtClean="0"/>
              <a:t>244,634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27-Nov-</a:t>
            </a:r>
            <a:r>
              <a:rPr lang="en-US" sz="1600" dirty="0" smtClean="0"/>
              <a:t>11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238,500</a:t>
            </a:r>
            <a:r>
              <a:rPr lang="en-US" sz="1600" dirty="0"/>
              <a:t>	</a:t>
            </a:r>
            <a:r>
              <a:rPr lang="en-US" sz="1600" dirty="0" smtClean="0"/>
              <a:t>244,269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2</a:t>
            </a:r>
            <a:r>
              <a:rPr lang="en-US" sz="1600" dirty="0" smtClean="0"/>
              <a:t>-11 Jul 2004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Hail	</a:t>
            </a:r>
            <a:r>
              <a:rPr lang="en-US" sz="1600" dirty="0" smtClean="0"/>
              <a:t>166,000</a:t>
            </a:r>
            <a:r>
              <a:rPr lang="en-US" sz="1600" dirty="0"/>
              <a:t>	</a:t>
            </a:r>
            <a:r>
              <a:rPr lang="en-US" sz="1600" dirty="0" smtClean="0"/>
              <a:t>194,697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12 May 2000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Ontario	 Storm	</a:t>
            </a:r>
            <a:r>
              <a:rPr lang="en-US" sz="1600" dirty="0" smtClean="0"/>
              <a:t>128,121</a:t>
            </a:r>
            <a:r>
              <a:rPr lang="en-US" sz="1600" dirty="0"/>
              <a:t>	</a:t>
            </a:r>
            <a:r>
              <a:rPr lang="en-US" sz="1600" dirty="0" smtClean="0"/>
              <a:t>164,919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085013" algn="ctr"/>
              </a:tabLst>
            </a:pPr>
            <a:r>
              <a:rPr lang="en-US" dirty="0"/>
              <a:t>D</a:t>
            </a:r>
            <a:r>
              <a:rPr lang="en-US" dirty="0" smtClean="0"/>
              <a:t>iagnosing severe environments	</a:t>
            </a:r>
            <a:r>
              <a:rPr lang="en-US" sz="2000" b="0" u="sng" dirty="0" smtClean="0"/>
              <a:t>loss (2013 $)</a:t>
            </a:r>
            <a:r>
              <a:rPr lang="en-US" b="0" u="sng" dirty="0" smtClean="0"/>
              <a:t/>
            </a:r>
            <a:br>
              <a:rPr lang="en-US" b="0" u="sng" dirty="0" smtClean="0"/>
            </a:br>
            <a:r>
              <a:rPr lang="en-US" sz="2000" b="0" dirty="0" smtClean="0"/>
              <a:t>September 7, 1991, Calgary, AB</a:t>
            </a:r>
            <a:r>
              <a:rPr lang="en-US" sz="2000" b="0" dirty="0"/>
              <a:t>	$</a:t>
            </a:r>
            <a:r>
              <a:rPr lang="en-US" sz="2000" b="0" dirty="0" smtClean="0"/>
              <a:t>508,322,000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6006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Hail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9500" y="1863050"/>
            <a:ext cx="6985000" cy="3538880"/>
            <a:chOff x="2198981" y="640080"/>
            <a:chExt cx="6985000" cy="35388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9336" b="65332"/>
            <a:stretch/>
          </p:blipFill>
          <p:spPr>
            <a:xfrm>
              <a:off x="2198981" y="640080"/>
              <a:ext cx="6985000" cy="3538880"/>
            </a:xfrm>
            <a:prstGeom prst="rect">
              <a:avLst/>
            </a:prstGeom>
          </p:spPr>
        </p:pic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369749" y="2573691"/>
              <a:ext cx="91440" cy="914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23100" y="227587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Calgary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59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solidFill>
                  <a:schemeClr val="tx1"/>
                </a:solidFill>
              </a:rPr>
              <a:t>Thunderstorm/Hail/Tornado only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	</a:t>
            </a:r>
            <a:r>
              <a:rPr lang="en-US" sz="1600" u="sng" dirty="0" smtClean="0"/>
              <a:t>Date(s)</a:t>
            </a:r>
            <a:r>
              <a:rPr lang="en-US" sz="1600" u="sng" dirty="0"/>
              <a:t>	</a:t>
            </a:r>
            <a:r>
              <a:rPr lang="en-US" sz="1600" u="sng" dirty="0" smtClean="0"/>
              <a:t>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Wind/thunderstorm	</a:t>
            </a:r>
            <a:r>
              <a:rPr lang="en-US" sz="1600" dirty="0" smtClean="0"/>
              <a:t>562,000</a:t>
            </a:r>
            <a:r>
              <a:rPr lang="en-US" sz="1600" dirty="0"/>
              <a:t>	</a:t>
            </a:r>
            <a:r>
              <a:rPr lang="en-US" sz="1600" dirty="0" smtClean="0"/>
              <a:t>567,080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12</a:t>
            </a:r>
            <a:r>
              <a:rPr lang="en-US" sz="1600" dirty="0" smtClean="0"/>
              <a:t>-13 Jul 2010</a:t>
            </a:r>
            <a:r>
              <a:rPr lang="en-US" sz="1600" dirty="0"/>
              <a:t>	</a:t>
            </a:r>
            <a:r>
              <a:rPr lang="en-US" sz="1600" dirty="0" smtClean="0"/>
              <a:t>Calgary </a:t>
            </a:r>
            <a:r>
              <a:rPr lang="en-US" sz="1600" dirty="0"/>
              <a:t>and </a:t>
            </a:r>
            <a:r>
              <a:rPr lang="en-US" sz="1600" dirty="0" smtClean="0"/>
              <a:t>S. </a:t>
            </a:r>
            <a:r>
              <a:rPr lang="en-US" sz="1600" dirty="0"/>
              <a:t>Alberta	 Wind/thunderstorm	</a:t>
            </a:r>
            <a:r>
              <a:rPr lang="en-US" sz="1600" dirty="0" smtClean="0"/>
              <a:t>530,000</a:t>
            </a:r>
            <a:r>
              <a:rPr lang="en-US" sz="1600" dirty="0"/>
              <a:t>	</a:t>
            </a:r>
            <a:r>
              <a:rPr lang="en-US" sz="1600" dirty="0" smtClean="0"/>
              <a:t>558,661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7 Sep 1991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Hail	</a:t>
            </a:r>
            <a:r>
              <a:rPr lang="en-US" sz="1600" dirty="0" smtClean="0"/>
              <a:t>342,745</a:t>
            </a:r>
            <a:r>
              <a:rPr lang="en-US" sz="1600" dirty="0"/>
              <a:t>	</a:t>
            </a:r>
            <a:r>
              <a:rPr lang="en-US" sz="1600" dirty="0" smtClean="0"/>
              <a:t>508,322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1</a:t>
            </a:r>
            <a:r>
              <a:rPr lang="en-US" sz="1600" dirty="0" smtClean="0"/>
              <a:t>-3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5</a:t>
            </a:r>
            <a:r>
              <a:rPr lang="en-US" sz="1600" dirty="0"/>
              <a:t>	</a:t>
            </a:r>
            <a:r>
              <a:rPr lang="en-US" sz="1600" dirty="0" smtClean="0"/>
              <a:t>31 Jul 1987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Tornado	</a:t>
            </a:r>
            <a:r>
              <a:rPr lang="en-US" sz="1600" dirty="0" smtClean="0"/>
              <a:t>148,377</a:t>
            </a:r>
            <a:r>
              <a:rPr lang="en-US" sz="1600" dirty="0"/>
              <a:t>	</a:t>
            </a:r>
            <a:r>
              <a:rPr lang="en-US" sz="1600" dirty="0" smtClean="0"/>
              <a:t>265,996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6</a:t>
            </a:r>
            <a:r>
              <a:rPr lang="en-US" sz="1600" dirty="0">
                <a:solidFill>
                  <a:srgbClr val="FF0000"/>
                </a:solidFill>
              </a:rPr>
              <a:t>	26</a:t>
            </a:r>
            <a:r>
              <a:rPr lang="en-US" sz="1600" dirty="0" smtClean="0">
                <a:solidFill>
                  <a:srgbClr val="FF0000"/>
                </a:solidFill>
              </a:rPr>
              <a:t>-29 May 2012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Thunder </a:t>
            </a:r>
            <a:r>
              <a:rPr lang="en-US" sz="1600" dirty="0">
                <a:solidFill>
                  <a:srgbClr val="FF0000"/>
                </a:solidFill>
              </a:rPr>
              <a:t>Bay </a:t>
            </a:r>
            <a:r>
              <a:rPr lang="en-US" sz="1600" dirty="0" smtClean="0">
                <a:solidFill>
                  <a:srgbClr val="FF0000"/>
                </a:solidFill>
              </a:rPr>
              <a:t>ON, Montreal </a:t>
            </a:r>
            <a:r>
              <a:rPr lang="en-US" sz="1600" dirty="0">
                <a:solidFill>
                  <a:srgbClr val="FF0000"/>
                </a:solidFill>
              </a:rPr>
              <a:t>QC	 Wind/thunderstorm	</a:t>
            </a:r>
            <a:r>
              <a:rPr lang="en-US" sz="1600" dirty="0" smtClean="0">
                <a:solidFill>
                  <a:srgbClr val="FF0000"/>
                </a:solidFill>
              </a:rPr>
              <a:t>259,700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262,047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7</a:t>
            </a:r>
            <a:r>
              <a:rPr lang="en-US" sz="1600" dirty="0"/>
              <a:t>	24</a:t>
            </a:r>
            <a:r>
              <a:rPr lang="en-US" sz="1600" dirty="0" smtClean="0"/>
              <a:t>-28 Jul 2009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Wind/thunderstorm	</a:t>
            </a:r>
            <a:r>
              <a:rPr lang="en-US" sz="1600" dirty="0" smtClean="0"/>
              <a:t>227,900</a:t>
            </a:r>
            <a:r>
              <a:rPr lang="en-US" sz="1600" dirty="0"/>
              <a:t>	</a:t>
            </a:r>
            <a:r>
              <a:rPr lang="en-US" sz="1600" dirty="0" smtClean="0"/>
              <a:t>244,634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27-Nov-</a:t>
            </a:r>
            <a:r>
              <a:rPr lang="en-US" sz="1600" dirty="0" smtClean="0"/>
              <a:t>11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238,500</a:t>
            </a:r>
            <a:r>
              <a:rPr lang="en-US" sz="1600" dirty="0"/>
              <a:t>	</a:t>
            </a:r>
            <a:r>
              <a:rPr lang="en-US" sz="1600" dirty="0" smtClean="0"/>
              <a:t>244,269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2</a:t>
            </a:r>
            <a:r>
              <a:rPr lang="en-US" sz="1600" dirty="0" smtClean="0"/>
              <a:t>-11 Jul 2004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Hail	</a:t>
            </a:r>
            <a:r>
              <a:rPr lang="en-US" sz="1600" dirty="0" smtClean="0"/>
              <a:t>166,000</a:t>
            </a:r>
            <a:r>
              <a:rPr lang="en-US" sz="1600" dirty="0"/>
              <a:t>	</a:t>
            </a:r>
            <a:r>
              <a:rPr lang="en-US" sz="1600" dirty="0" smtClean="0"/>
              <a:t>194,697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12 May 2000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Ontario	 Storm	</a:t>
            </a:r>
            <a:r>
              <a:rPr lang="en-US" sz="1600" dirty="0" smtClean="0"/>
              <a:t>128,121</a:t>
            </a:r>
            <a:r>
              <a:rPr lang="en-US" sz="1600" dirty="0"/>
              <a:t>	</a:t>
            </a:r>
            <a:r>
              <a:rPr lang="en-US" sz="1600" dirty="0" smtClean="0"/>
              <a:t>164,919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Canadian Severe Weather Insured Losses</a:t>
            </a:r>
          </a:p>
          <a:p>
            <a:r>
              <a:rPr lang="en-US" dirty="0" smtClean="0"/>
              <a:t>Reanalysis Diagnosis Method Development</a:t>
            </a:r>
          </a:p>
          <a:p>
            <a:pPr lvl="1"/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Reanalysis</a:t>
            </a:r>
          </a:p>
          <a:p>
            <a:pPr lvl="1"/>
            <a:r>
              <a:rPr lang="en-US" dirty="0" smtClean="0"/>
              <a:t>Modern discriminant analysis</a:t>
            </a:r>
          </a:p>
          <a:p>
            <a:r>
              <a:rPr lang="en-US" dirty="0" smtClean="0"/>
              <a:t>Performance</a:t>
            </a:r>
          </a:p>
          <a:p>
            <a:pPr lvl="1"/>
            <a:r>
              <a:rPr lang="en-US" dirty="0" smtClean="0"/>
              <a:t>US Calibration</a:t>
            </a:r>
          </a:p>
          <a:p>
            <a:pPr lvl="1"/>
            <a:r>
              <a:rPr lang="en-US" dirty="0" smtClean="0"/>
              <a:t>US/Canada PCS events</a:t>
            </a:r>
          </a:p>
          <a:p>
            <a:pPr lvl="1"/>
            <a:r>
              <a:rPr lang="en-US" dirty="0" smtClean="0"/>
              <a:t>Canadian climatology</a:t>
            </a:r>
          </a:p>
          <a:p>
            <a:r>
              <a:rPr lang="en-US" dirty="0" smtClean="0"/>
              <a:t>Long-term diagnosis (preliminary)</a:t>
            </a:r>
          </a:p>
          <a:p>
            <a:pPr lvl="1"/>
            <a:r>
              <a:rPr lang="en-US" dirty="0" smtClean="0"/>
              <a:t>US/Canada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41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085013" algn="ctr"/>
              </a:tabLst>
            </a:pPr>
            <a:r>
              <a:rPr lang="en-US" dirty="0"/>
              <a:t>D</a:t>
            </a:r>
            <a:r>
              <a:rPr lang="en-US" dirty="0" smtClean="0"/>
              <a:t>iagnosing severe environments	</a:t>
            </a:r>
            <a:r>
              <a:rPr lang="en-US" sz="2000" b="0" u="sng" dirty="0" smtClean="0"/>
              <a:t>loss </a:t>
            </a:r>
            <a:r>
              <a:rPr lang="en-US" sz="2000" b="0" u="sng" dirty="0"/>
              <a:t>(2013 $)</a:t>
            </a:r>
            <a:br>
              <a:rPr lang="en-US" sz="2000" b="0" u="sng" dirty="0"/>
            </a:br>
            <a:r>
              <a:rPr lang="en-US" sz="2000" b="0" dirty="0" smtClean="0"/>
              <a:t>May 27-28, 2012, Thunder Bay, ON, and Montreal, QC	$262,047,000	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6006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Wind/Thunderstorm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159" y="1914306"/>
            <a:ext cx="4402633" cy="2709469"/>
            <a:chOff x="171159" y="1914306"/>
            <a:chExt cx="4402633" cy="27094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043" t="65314" r="5291" b="8018"/>
            <a:stretch/>
          </p:blipFill>
          <p:spPr>
            <a:xfrm>
              <a:off x="171159" y="1914306"/>
              <a:ext cx="4402633" cy="2709469"/>
            </a:xfrm>
            <a:prstGeom prst="rect">
              <a:avLst/>
            </a:prstGeom>
          </p:spPr>
        </p:pic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634755" y="3568156"/>
              <a:ext cx="91440" cy="914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18773" y="3223333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Thunder Bay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29506" y="1918321"/>
            <a:ext cx="4131920" cy="2573934"/>
            <a:chOff x="4529506" y="1918321"/>
            <a:chExt cx="4131920" cy="25739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0632" t="65360" r="8031" b="9306"/>
            <a:stretch/>
          </p:blipFill>
          <p:spPr>
            <a:xfrm>
              <a:off x="4529506" y="1918321"/>
              <a:ext cx="4131920" cy="2573934"/>
            </a:xfrm>
            <a:prstGeom prst="rect">
              <a:avLst/>
            </a:prstGeom>
          </p:spPr>
        </p:pic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780454" y="3662824"/>
              <a:ext cx="91440" cy="914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8176" y="3337246"/>
              <a:ext cx="8664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Montreal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86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solidFill>
                  <a:schemeClr val="tx1"/>
                </a:solidFill>
              </a:rPr>
              <a:t>Thunderstorm/Hail/Tornado only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	</a:t>
            </a:r>
            <a:r>
              <a:rPr lang="en-US" sz="1600" u="sng" dirty="0" smtClean="0"/>
              <a:t>Date(s)</a:t>
            </a:r>
            <a:r>
              <a:rPr lang="en-US" sz="1600" u="sng" dirty="0"/>
              <a:t>	</a:t>
            </a:r>
            <a:r>
              <a:rPr lang="en-US" sz="1600" u="sng" dirty="0" smtClean="0"/>
              <a:t>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Wind/thunderstorm	</a:t>
            </a:r>
            <a:r>
              <a:rPr lang="en-US" sz="1600" dirty="0" smtClean="0"/>
              <a:t>562,000</a:t>
            </a:r>
            <a:r>
              <a:rPr lang="en-US" sz="1600" dirty="0"/>
              <a:t>	</a:t>
            </a:r>
            <a:r>
              <a:rPr lang="en-US" sz="1600" dirty="0" smtClean="0"/>
              <a:t>567,080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12</a:t>
            </a:r>
            <a:r>
              <a:rPr lang="en-US" sz="1600" dirty="0" smtClean="0"/>
              <a:t>-13 Jul 2010</a:t>
            </a:r>
            <a:r>
              <a:rPr lang="en-US" sz="1600" dirty="0"/>
              <a:t>	</a:t>
            </a:r>
            <a:r>
              <a:rPr lang="en-US" sz="1600" dirty="0" smtClean="0"/>
              <a:t>Calgary </a:t>
            </a:r>
            <a:r>
              <a:rPr lang="en-US" sz="1600" dirty="0"/>
              <a:t>and </a:t>
            </a:r>
            <a:r>
              <a:rPr lang="en-US" sz="1600" dirty="0" smtClean="0"/>
              <a:t>S. </a:t>
            </a:r>
            <a:r>
              <a:rPr lang="en-US" sz="1600" dirty="0"/>
              <a:t>Alberta	 Wind/thunderstorm	</a:t>
            </a:r>
            <a:r>
              <a:rPr lang="en-US" sz="1600" dirty="0" smtClean="0"/>
              <a:t>530,000</a:t>
            </a:r>
            <a:r>
              <a:rPr lang="en-US" sz="1600" dirty="0"/>
              <a:t>	</a:t>
            </a:r>
            <a:r>
              <a:rPr lang="en-US" sz="1600" dirty="0" smtClean="0"/>
              <a:t>558,661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7 Sep 1991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Hail	</a:t>
            </a:r>
            <a:r>
              <a:rPr lang="en-US" sz="1600" dirty="0" smtClean="0"/>
              <a:t>342,745</a:t>
            </a:r>
            <a:r>
              <a:rPr lang="en-US" sz="1600" dirty="0"/>
              <a:t>	</a:t>
            </a:r>
            <a:r>
              <a:rPr lang="en-US" sz="1600" dirty="0" smtClean="0"/>
              <a:t>508,322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1</a:t>
            </a:r>
            <a:r>
              <a:rPr lang="en-US" sz="1600" dirty="0" smtClean="0"/>
              <a:t>-3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5</a:t>
            </a:r>
            <a:r>
              <a:rPr lang="en-US" sz="1600" dirty="0"/>
              <a:t>	</a:t>
            </a:r>
            <a:r>
              <a:rPr lang="en-US" sz="1600" dirty="0" smtClean="0"/>
              <a:t>31 Jul 1987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Tornado	</a:t>
            </a:r>
            <a:r>
              <a:rPr lang="en-US" sz="1600" dirty="0" smtClean="0"/>
              <a:t>148,377</a:t>
            </a:r>
            <a:r>
              <a:rPr lang="en-US" sz="1600" dirty="0"/>
              <a:t>	</a:t>
            </a:r>
            <a:r>
              <a:rPr lang="en-US" sz="1600" dirty="0" smtClean="0"/>
              <a:t>265,996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6</a:t>
            </a:r>
            <a:r>
              <a:rPr lang="en-US" sz="1600" dirty="0"/>
              <a:t>	26</a:t>
            </a:r>
            <a:r>
              <a:rPr lang="en-US" sz="1600" dirty="0" smtClean="0"/>
              <a:t>-29 May 2012</a:t>
            </a:r>
            <a:r>
              <a:rPr lang="en-US" sz="1600" dirty="0"/>
              <a:t>	</a:t>
            </a:r>
            <a:r>
              <a:rPr lang="en-US" sz="1600" dirty="0" smtClean="0"/>
              <a:t>Thunder </a:t>
            </a:r>
            <a:r>
              <a:rPr lang="en-US" sz="1600" dirty="0"/>
              <a:t>Bay </a:t>
            </a:r>
            <a:r>
              <a:rPr lang="en-US" sz="1600" dirty="0" smtClean="0"/>
              <a:t>ON, Montreal </a:t>
            </a:r>
            <a:r>
              <a:rPr lang="en-US" sz="1600" dirty="0"/>
              <a:t>QC	 Wind/thunderstorm	</a:t>
            </a:r>
            <a:r>
              <a:rPr lang="en-US" sz="1600" dirty="0" smtClean="0"/>
              <a:t>259,700</a:t>
            </a:r>
            <a:r>
              <a:rPr lang="en-US" sz="1600" dirty="0"/>
              <a:t>	</a:t>
            </a:r>
            <a:r>
              <a:rPr lang="en-US" sz="1600" dirty="0" smtClean="0"/>
              <a:t>262,047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7</a:t>
            </a:r>
            <a:r>
              <a:rPr lang="en-US" sz="1600" dirty="0">
                <a:solidFill>
                  <a:srgbClr val="FF0000"/>
                </a:solidFill>
              </a:rPr>
              <a:t>	24</a:t>
            </a:r>
            <a:r>
              <a:rPr lang="en-US" sz="1600" dirty="0" smtClean="0">
                <a:solidFill>
                  <a:srgbClr val="FF0000"/>
                </a:solidFill>
              </a:rPr>
              <a:t>-28 Jul 2009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Ontario</a:t>
            </a:r>
            <a:r>
              <a:rPr lang="en-US" sz="1600" dirty="0">
                <a:solidFill>
                  <a:srgbClr val="FF0000"/>
                </a:solidFill>
              </a:rPr>
              <a:t>	 Wind/thunderstorm	</a:t>
            </a:r>
            <a:r>
              <a:rPr lang="en-US" sz="1600" dirty="0" smtClean="0">
                <a:solidFill>
                  <a:srgbClr val="FF0000"/>
                </a:solidFill>
              </a:rPr>
              <a:t>227,900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244,634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27-Nov-</a:t>
            </a:r>
            <a:r>
              <a:rPr lang="en-US" sz="1600" dirty="0" smtClean="0"/>
              <a:t>11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238,500</a:t>
            </a:r>
            <a:r>
              <a:rPr lang="en-US" sz="1600" dirty="0"/>
              <a:t>	</a:t>
            </a:r>
            <a:r>
              <a:rPr lang="en-US" sz="1600" dirty="0" smtClean="0"/>
              <a:t>244,269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2</a:t>
            </a:r>
            <a:r>
              <a:rPr lang="en-US" sz="1600" dirty="0" smtClean="0"/>
              <a:t>-11 Jul 2004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Hail	</a:t>
            </a:r>
            <a:r>
              <a:rPr lang="en-US" sz="1600" dirty="0" smtClean="0"/>
              <a:t>166,000</a:t>
            </a:r>
            <a:r>
              <a:rPr lang="en-US" sz="1600" dirty="0"/>
              <a:t>	</a:t>
            </a:r>
            <a:r>
              <a:rPr lang="en-US" sz="1600" dirty="0" smtClean="0"/>
              <a:t>194,697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12 May 2000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Ontario	 Storm	</a:t>
            </a:r>
            <a:r>
              <a:rPr lang="en-US" sz="1600" dirty="0" smtClean="0"/>
              <a:t>128,121</a:t>
            </a:r>
            <a:r>
              <a:rPr lang="en-US" sz="1600" dirty="0"/>
              <a:t>	</a:t>
            </a:r>
            <a:r>
              <a:rPr lang="en-US" sz="1600" dirty="0" smtClean="0"/>
              <a:t>164,919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79832" y="1210383"/>
            <a:ext cx="8402680" cy="4878648"/>
            <a:chOff x="179832" y="1479597"/>
            <a:chExt cx="8402680" cy="4878648"/>
          </a:xfrm>
        </p:grpSpPr>
        <p:grpSp>
          <p:nvGrpSpPr>
            <p:cNvPr id="24" name="Group 23"/>
            <p:cNvGrpSpPr/>
            <p:nvPr/>
          </p:nvGrpSpPr>
          <p:grpSpPr>
            <a:xfrm>
              <a:off x="179832" y="1479597"/>
              <a:ext cx="4131767" cy="2573731"/>
              <a:chOff x="179832" y="1479597"/>
              <a:chExt cx="4131767" cy="257373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10801" t="65317" r="7865" b="9351"/>
              <a:stretch/>
            </p:blipFill>
            <p:spPr>
              <a:xfrm>
                <a:off x="179832" y="1479597"/>
                <a:ext cx="4131767" cy="257373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2290550" y="2818815"/>
                <a:ext cx="742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Ontario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450795" y="1479597"/>
              <a:ext cx="4131717" cy="2573833"/>
              <a:chOff x="4450795" y="1479597"/>
              <a:chExt cx="4131717" cy="257383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10799" t="65335" r="7868" b="9332"/>
              <a:stretch/>
            </p:blipFill>
            <p:spPr>
              <a:xfrm>
                <a:off x="4450795" y="1479597"/>
                <a:ext cx="4131717" cy="2573833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563392" y="2820696"/>
                <a:ext cx="742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Ontario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9242" y="3784407"/>
              <a:ext cx="4131767" cy="2573833"/>
              <a:chOff x="189242" y="3784407"/>
              <a:chExt cx="4131767" cy="257383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10800" t="65333" r="7866" b="9334"/>
              <a:stretch/>
            </p:blipFill>
            <p:spPr>
              <a:xfrm>
                <a:off x="189242" y="3784407"/>
                <a:ext cx="4131767" cy="2573833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292436" y="5125516"/>
                <a:ext cx="742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Ontario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422573" y="3784412"/>
              <a:ext cx="4131767" cy="2573833"/>
              <a:chOff x="4422573" y="3784412"/>
              <a:chExt cx="4131767" cy="257383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/>
              <a:srcRect l="10800" t="65332" r="7866" b="9335"/>
              <a:stretch/>
            </p:blipFill>
            <p:spPr>
              <a:xfrm>
                <a:off x="4422573" y="3784412"/>
                <a:ext cx="4131767" cy="25738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527650" y="5136811"/>
                <a:ext cx="742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Ontario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085013" algn="ctr"/>
              </a:tabLst>
            </a:pPr>
            <a:r>
              <a:rPr lang="en-US" dirty="0"/>
              <a:t>D</a:t>
            </a:r>
            <a:r>
              <a:rPr lang="en-US" dirty="0" smtClean="0"/>
              <a:t>iagnosing severe environments	</a:t>
            </a:r>
            <a:r>
              <a:rPr lang="en-US" sz="2000" b="0" u="sng" dirty="0"/>
              <a:t>loss (2013 $)</a:t>
            </a:r>
            <a:br>
              <a:rPr lang="en-US" sz="2000" b="0" u="sng" dirty="0"/>
            </a:br>
            <a:r>
              <a:rPr lang="en-US" sz="2000" b="0" dirty="0" smtClean="0"/>
              <a:t>July 24-28, 2009, Ontario	$244,634,000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087937"/>
            <a:ext cx="7850186" cy="6006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Wind/Thunderstorm</a:t>
            </a:r>
          </a:p>
        </p:txBody>
      </p:sp>
    </p:spTree>
    <p:extLst>
      <p:ext uri="{BB962C8B-B14F-4D97-AF65-F5344CB8AC3E}">
        <p14:creationId xmlns:p14="http://schemas.microsoft.com/office/powerpoint/2010/main" val="36404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solidFill>
                  <a:schemeClr val="tx1"/>
                </a:solidFill>
              </a:rPr>
              <a:t>Thunderstorm/Hail/Tornado only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	</a:t>
            </a:r>
            <a:r>
              <a:rPr lang="en-US" sz="1600" u="sng" dirty="0" smtClean="0"/>
              <a:t>Date(s)</a:t>
            </a:r>
            <a:r>
              <a:rPr lang="en-US" sz="1600" u="sng" dirty="0"/>
              <a:t>	</a:t>
            </a:r>
            <a:r>
              <a:rPr lang="en-US" sz="1600" u="sng" dirty="0" smtClean="0"/>
              <a:t>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Wind/thunderstorm	</a:t>
            </a:r>
            <a:r>
              <a:rPr lang="en-US" sz="1600" dirty="0" smtClean="0"/>
              <a:t>562,000</a:t>
            </a:r>
            <a:r>
              <a:rPr lang="en-US" sz="1600" dirty="0"/>
              <a:t>	</a:t>
            </a:r>
            <a:r>
              <a:rPr lang="en-US" sz="1600" dirty="0" smtClean="0"/>
              <a:t>567,080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12</a:t>
            </a:r>
            <a:r>
              <a:rPr lang="en-US" sz="1600" dirty="0" smtClean="0"/>
              <a:t>-13 Jul 2010</a:t>
            </a:r>
            <a:r>
              <a:rPr lang="en-US" sz="1600" dirty="0"/>
              <a:t>	</a:t>
            </a:r>
            <a:r>
              <a:rPr lang="en-US" sz="1600" dirty="0" smtClean="0"/>
              <a:t>Calgary </a:t>
            </a:r>
            <a:r>
              <a:rPr lang="en-US" sz="1600" dirty="0"/>
              <a:t>and </a:t>
            </a:r>
            <a:r>
              <a:rPr lang="en-US" sz="1600" dirty="0" smtClean="0"/>
              <a:t>S. </a:t>
            </a:r>
            <a:r>
              <a:rPr lang="en-US" sz="1600" dirty="0"/>
              <a:t>Alberta	 Wind/thunderstorm	</a:t>
            </a:r>
            <a:r>
              <a:rPr lang="en-US" sz="1600" dirty="0" smtClean="0"/>
              <a:t>530,000</a:t>
            </a:r>
            <a:r>
              <a:rPr lang="en-US" sz="1600" dirty="0"/>
              <a:t>	</a:t>
            </a:r>
            <a:r>
              <a:rPr lang="en-US" sz="1600" dirty="0" smtClean="0"/>
              <a:t>558,661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7 Sep 1991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Hail	</a:t>
            </a:r>
            <a:r>
              <a:rPr lang="en-US" sz="1600" dirty="0" smtClean="0"/>
              <a:t>342,745</a:t>
            </a:r>
            <a:r>
              <a:rPr lang="en-US" sz="1600" dirty="0"/>
              <a:t>	</a:t>
            </a:r>
            <a:r>
              <a:rPr lang="en-US" sz="1600" dirty="0" smtClean="0"/>
              <a:t>508,322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1</a:t>
            </a:r>
            <a:r>
              <a:rPr lang="en-US" sz="1600" dirty="0" smtClean="0"/>
              <a:t>-3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5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31 Jul 1987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Edmonton</a:t>
            </a:r>
            <a:r>
              <a:rPr lang="en-US" sz="1600" dirty="0">
                <a:solidFill>
                  <a:srgbClr val="FF0000"/>
                </a:solidFill>
              </a:rPr>
              <a:t>	 Tornado	</a:t>
            </a:r>
            <a:r>
              <a:rPr lang="en-US" sz="1600" dirty="0" smtClean="0">
                <a:solidFill>
                  <a:srgbClr val="FF0000"/>
                </a:solidFill>
              </a:rPr>
              <a:t>148,377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265,996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6</a:t>
            </a:r>
            <a:r>
              <a:rPr lang="en-US" sz="1600" dirty="0"/>
              <a:t>	26</a:t>
            </a:r>
            <a:r>
              <a:rPr lang="en-US" sz="1600" dirty="0" smtClean="0"/>
              <a:t>-29 May 2012</a:t>
            </a:r>
            <a:r>
              <a:rPr lang="en-US" sz="1600" dirty="0"/>
              <a:t>	</a:t>
            </a:r>
            <a:r>
              <a:rPr lang="en-US" sz="1600" dirty="0" smtClean="0"/>
              <a:t>Thunder </a:t>
            </a:r>
            <a:r>
              <a:rPr lang="en-US" sz="1600" dirty="0"/>
              <a:t>Bay </a:t>
            </a:r>
            <a:r>
              <a:rPr lang="en-US" sz="1600" dirty="0" smtClean="0"/>
              <a:t>ON, Montreal </a:t>
            </a:r>
            <a:r>
              <a:rPr lang="en-US" sz="1600" dirty="0"/>
              <a:t>QC	 Wind/thunderstorm	</a:t>
            </a:r>
            <a:r>
              <a:rPr lang="en-US" sz="1600" dirty="0" smtClean="0"/>
              <a:t>259,700</a:t>
            </a:r>
            <a:r>
              <a:rPr lang="en-US" sz="1600" dirty="0"/>
              <a:t>	</a:t>
            </a:r>
            <a:r>
              <a:rPr lang="en-US" sz="1600" dirty="0" smtClean="0"/>
              <a:t>262,047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7</a:t>
            </a:r>
            <a:r>
              <a:rPr lang="en-US" sz="1600" dirty="0"/>
              <a:t>	24</a:t>
            </a:r>
            <a:r>
              <a:rPr lang="en-US" sz="1600" dirty="0" smtClean="0"/>
              <a:t>-28 Jul 2009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Wind/thunderstorm	</a:t>
            </a:r>
            <a:r>
              <a:rPr lang="en-US" sz="1600" dirty="0" smtClean="0"/>
              <a:t>227,900</a:t>
            </a:r>
            <a:r>
              <a:rPr lang="en-US" sz="1600" dirty="0"/>
              <a:t>	</a:t>
            </a:r>
            <a:r>
              <a:rPr lang="en-US" sz="1600" dirty="0" smtClean="0"/>
              <a:t>244,634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27-Nov-</a:t>
            </a:r>
            <a:r>
              <a:rPr lang="en-US" sz="1600" dirty="0" smtClean="0"/>
              <a:t>11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238,500</a:t>
            </a:r>
            <a:r>
              <a:rPr lang="en-US" sz="1600" dirty="0"/>
              <a:t>	</a:t>
            </a:r>
            <a:r>
              <a:rPr lang="en-US" sz="1600" dirty="0" smtClean="0"/>
              <a:t>244,269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2</a:t>
            </a:r>
            <a:r>
              <a:rPr lang="en-US" sz="1600" dirty="0" smtClean="0"/>
              <a:t>-11 Jul 2004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Hail	</a:t>
            </a:r>
            <a:r>
              <a:rPr lang="en-US" sz="1600" dirty="0" smtClean="0"/>
              <a:t>166,000</a:t>
            </a:r>
            <a:r>
              <a:rPr lang="en-US" sz="1600" dirty="0"/>
              <a:t>	</a:t>
            </a:r>
            <a:r>
              <a:rPr lang="en-US" sz="1600" dirty="0" smtClean="0"/>
              <a:t>194,697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12 May 2000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Ontario	 Storm	</a:t>
            </a:r>
            <a:r>
              <a:rPr lang="en-US" sz="1600" dirty="0" smtClean="0"/>
              <a:t>128,121</a:t>
            </a:r>
            <a:r>
              <a:rPr lang="en-US" sz="1600" dirty="0"/>
              <a:t>	</a:t>
            </a:r>
            <a:r>
              <a:rPr lang="en-US" sz="1600" dirty="0" smtClean="0"/>
              <a:t>164,919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0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085013" algn="ctr"/>
              </a:tabLst>
            </a:pPr>
            <a:r>
              <a:rPr lang="en-US" dirty="0"/>
              <a:t>D</a:t>
            </a:r>
            <a:r>
              <a:rPr lang="en-US" dirty="0" smtClean="0"/>
              <a:t>iagnosing severe environments 	</a:t>
            </a:r>
            <a:r>
              <a:rPr lang="en-US" sz="2000" b="0" u="sng" dirty="0"/>
              <a:t>loss (2013 $)</a:t>
            </a:r>
            <a:br>
              <a:rPr lang="en-US" sz="2000" b="0" u="sng" dirty="0"/>
            </a:br>
            <a:r>
              <a:rPr lang="en-US" sz="2000" b="0" dirty="0" smtClean="0"/>
              <a:t>July 31, 1987, Edmonton, AB	$265,996,000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6" y="1294891"/>
            <a:ext cx="7850186" cy="6006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Tornado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31414" y="1882980"/>
            <a:ext cx="7193280" cy="3644691"/>
            <a:chOff x="1700389" y="2099357"/>
            <a:chExt cx="5080000" cy="25739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37320" b="37346"/>
            <a:stretch/>
          </p:blipFill>
          <p:spPr>
            <a:xfrm>
              <a:off x="1700389" y="2099357"/>
              <a:ext cx="5080000" cy="2573934"/>
            </a:xfrm>
            <a:prstGeom prst="rect">
              <a:avLst/>
            </a:prstGeom>
          </p:spPr>
        </p:pic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274460" y="3276566"/>
              <a:ext cx="91440" cy="9144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58478" y="3345639"/>
              <a:ext cx="94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Edmonton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63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Hail Climatology</a:t>
            </a:r>
            <a:br>
              <a:rPr lang="en-US" dirty="0" smtClean="0"/>
            </a:br>
            <a:r>
              <a:rPr lang="en-US" sz="2200" dirty="0" err="1" smtClean="0">
                <a:solidFill>
                  <a:schemeClr val="tx1"/>
                </a:solidFill>
              </a:rPr>
              <a:t>Etkin</a:t>
            </a:r>
            <a:r>
              <a:rPr lang="en-US" sz="2200" dirty="0" smtClean="0">
                <a:solidFill>
                  <a:schemeClr val="tx1"/>
                </a:solidFill>
              </a:rPr>
              <a:t> &amp; </a:t>
            </a:r>
            <a:r>
              <a:rPr lang="en-US" sz="2200" dirty="0" err="1" smtClean="0">
                <a:solidFill>
                  <a:schemeClr val="tx1"/>
                </a:solidFill>
              </a:rPr>
              <a:t>Brun</a:t>
            </a:r>
            <a:r>
              <a:rPr lang="en-US" sz="2200" dirty="0" smtClean="0">
                <a:solidFill>
                  <a:schemeClr val="tx1"/>
                </a:solidFill>
              </a:rPr>
              <a:t> 1999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EtkinBrun1999-hailClimo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/>
          <a:stretch/>
        </p:blipFill>
        <p:spPr>
          <a:xfrm>
            <a:off x="-12437" y="1270116"/>
            <a:ext cx="9144000" cy="47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Hail Climatology</a:t>
            </a:r>
            <a:br>
              <a:rPr lang="en-US" dirty="0" smtClean="0"/>
            </a:br>
            <a:r>
              <a:rPr lang="en-US" sz="2200" dirty="0" err="1" smtClean="0">
                <a:solidFill>
                  <a:schemeClr val="tx1"/>
                </a:solidFill>
              </a:rPr>
              <a:t>Etkin</a:t>
            </a:r>
            <a:r>
              <a:rPr lang="en-US" sz="2200" dirty="0" smtClean="0">
                <a:solidFill>
                  <a:schemeClr val="tx1"/>
                </a:solidFill>
              </a:rPr>
              <a:t> &amp; </a:t>
            </a:r>
            <a:r>
              <a:rPr lang="en-US" sz="2200" dirty="0" err="1" smtClean="0">
                <a:solidFill>
                  <a:schemeClr val="tx1"/>
                </a:solidFill>
              </a:rPr>
              <a:t>Brun</a:t>
            </a:r>
            <a:r>
              <a:rPr lang="en-US" sz="2200" dirty="0" smtClean="0">
                <a:solidFill>
                  <a:schemeClr val="tx1"/>
                </a:solidFill>
              </a:rPr>
              <a:t> 1999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EtkinBrun1999-hailClimo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/>
          <a:stretch/>
        </p:blipFill>
        <p:spPr>
          <a:xfrm>
            <a:off x="-12437" y="1270116"/>
            <a:ext cx="9144000" cy="4783258"/>
          </a:xfrm>
          <a:prstGeom prst="rect">
            <a:avLst/>
          </a:prstGeom>
        </p:spPr>
      </p:pic>
      <p:pic>
        <p:nvPicPr>
          <p:cNvPr id="14" name="Picture 13" descr="CanadianRegions_New.png"/>
          <p:cNvPicPr>
            <a:picLocks noChangeAspect="1"/>
          </p:cNvPicPr>
          <p:nvPr/>
        </p:nvPicPr>
        <p:blipFill rotWithShape="1">
          <a:blip r:embed="rId3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t="28130" r="8669" b="33741"/>
          <a:stretch/>
        </p:blipFill>
        <p:spPr>
          <a:xfrm>
            <a:off x="784438" y="1456897"/>
            <a:ext cx="6593466" cy="36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4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86631" y="423372"/>
            <a:ext cx="7505213" cy="3846025"/>
            <a:chOff x="613102" y="1025724"/>
            <a:chExt cx="7505213" cy="3846025"/>
          </a:xfrm>
        </p:grpSpPr>
        <p:pic>
          <p:nvPicPr>
            <p:cNvPr id="4" name="Picture 3" descr="hail-climo-image.tiff"/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22" b="34579"/>
            <a:stretch/>
          </p:blipFill>
          <p:spPr>
            <a:xfrm rot="21180000">
              <a:off x="1404900" y="1567504"/>
              <a:ext cx="6215063" cy="278431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985237" y="1287218"/>
              <a:ext cx="1133078" cy="2884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3102" y="1137793"/>
              <a:ext cx="1133078" cy="3733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18683" y="4022028"/>
              <a:ext cx="6225702" cy="684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10770" y="1025724"/>
              <a:ext cx="6225702" cy="854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Hail Climatology </a:t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Environment Canada 1988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1" name="Picture 10" descr="hail-climo-ima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69776" r="31120" b="13209"/>
          <a:stretch/>
        </p:blipFill>
        <p:spPr>
          <a:xfrm>
            <a:off x="6029716" y="1321251"/>
            <a:ext cx="2963541" cy="871235"/>
          </a:xfrm>
          <a:prstGeom prst="rect">
            <a:avLst/>
          </a:prstGeom>
        </p:spPr>
      </p:pic>
      <p:pic>
        <p:nvPicPr>
          <p:cNvPr id="15" name="Picture 14" descr="fig.hail_1983_2012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 r="7153" b="16210"/>
          <a:stretch/>
        </p:blipFill>
        <p:spPr>
          <a:xfrm>
            <a:off x="1371280" y="3584652"/>
            <a:ext cx="5943600" cy="317528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03252" y="3106499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Diagnosed severe hail environments, PCS events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1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ghtningFlash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2"/>
          <a:stretch/>
        </p:blipFill>
        <p:spPr>
          <a:xfrm>
            <a:off x="2132510" y="947046"/>
            <a:ext cx="5374005" cy="2482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Hail Climatology </a:t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Lightning climatology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fig.hail_1983_2012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 r="7153" b="16210"/>
          <a:stretch/>
        </p:blipFill>
        <p:spPr>
          <a:xfrm>
            <a:off x="1371280" y="3584652"/>
            <a:ext cx="5943600" cy="317528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03252" y="3106499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Diagnosed severe hail environments, PCS events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9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g.can_1873_20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9" r="6409" b="35803"/>
          <a:stretch/>
        </p:blipFill>
        <p:spPr>
          <a:xfrm>
            <a:off x="1397002" y="3560025"/>
            <a:ext cx="5349240" cy="2903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Canadian Tornado Climatology </a:t>
            </a:r>
            <a:br>
              <a:rPr lang="en-US" dirty="0" smtClean="0"/>
            </a:b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27442" y="2921044"/>
            <a:ext cx="8382000" cy="715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Diagnosed tornado environments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2" name="Picture 11" descr="can_pred_tor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30930"/>
          <a:stretch/>
        </p:blipFill>
        <p:spPr>
          <a:xfrm rot="16200000">
            <a:off x="3225448" y="-561215"/>
            <a:ext cx="2350312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7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losses in Canada</a:t>
            </a:r>
            <a:endParaRPr lang="en-US" dirty="0"/>
          </a:p>
        </p:txBody>
      </p:sp>
      <p:pic>
        <p:nvPicPr>
          <p:cNvPr id="7" name="Picture 6" descr="CAT-losses-1983-20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412538"/>
            <a:ext cx="76962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0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F7F7F"/>
                </a:solidFill>
              </a:rPr>
              <a:t>Historical Canadian Severe Weather Insured Losses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Reanalysis Diagnosis Method Development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20</a:t>
            </a:r>
            <a:r>
              <a:rPr lang="en-US" baseline="30000" dirty="0" smtClean="0">
                <a:solidFill>
                  <a:srgbClr val="7F7F7F"/>
                </a:solidFill>
              </a:rPr>
              <a:t>th</a:t>
            </a:r>
            <a:r>
              <a:rPr lang="en-US" dirty="0" smtClean="0">
                <a:solidFill>
                  <a:srgbClr val="7F7F7F"/>
                </a:solidFill>
              </a:rPr>
              <a:t> Century Reanalysis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Modern discriminant analysis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Performance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 Calibration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US/Canada PCS events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Canadian climatology</a:t>
            </a:r>
          </a:p>
          <a:p>
            <a:r>
              <a:rPr lang="en-US" dirty="0" smtClean="0"/>
              <a:t>Long-term diagnosis (preliminary)</a:t>
            </a:r>
          </a:p>
          <a:p>
            <a:pPr lvl="1"/>
            <a:r>
              <a:rPr lang="en-US" dirty="0" smtClean="0"/>
              <a:t>US/Canada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0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VRWxPerYear_wNIST50_PostFilters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208541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Long-term diagnosis of severe environments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US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328" y="3327133"/>
            <a:ext cx="34094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/>
              <a:t># of severe weather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0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YrRunMean_Std_Model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02" y="1036466"/>
            <a:ext cx="6730596" cy="504794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4270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Long-term diagnosis of severe </a:t>
            </a:r>
            <a:r>
              <a:rPr lang="en-US" dirty="0" smtClean="0"/>
              <a:t>environments</a:t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US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85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IL_10YrRunMean_Std_Regional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02" y="1370419"/>
            <a:ext cx="6730596" cy="5047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hail environments, US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6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_10YrRunMean_Std_Regional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50" y="1345514"/>
            <a:ext cx="6730596" cy="5047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wind environments, US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VRWxPerYear_Canada_PostFilter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196091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Long-term diagnosis of severe </a:t>
            </a:r>
            <a:r>
              <a:rPr lang="en-US" dirty="0" smtClean="0"/>
              <a:t>environments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Canada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20328" y="3327133"/>
            <a:ext cx="34094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dirty="0" smtClean="0"/>
              <a:t># of severe weather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9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YrRunMean_Std_Model_Canada_PostFilter_NoMask.pn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02" y="1028205"/>
            <a:ext cx="6730596" cy="504794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42703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Long-term diagnosis of severe </a:t>
            </a:r>
            <a:r>
              <a:rPr lang="en-US" dirty="0" smtClean="0"/>
              <a:t>environments</a:t>
            </a:r>
            <a:br>
              <a:rPr lang="en-US" dirty="0" smtClean="0"/>
            </a:br>
            <a:r>
              <a:rPr lang="en-US" sz="2200" dirty="0" smtClean="0">
                <a:solidFill>
                  <a:srgbClr val="000000"/>
                </a:solidFill>
              </a:rPr>
              <a:t>Canada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493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IL_10YrRunMean_Std_Regional_Canada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50" y="1345514"/>
            <a:ext cx="6730208" cy="5047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hail environments, Canada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8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D_10YrRunMean_Std_Regional_Canada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48" y="1345514"/>
            <a:ext cx="6730208" cy="5047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70" y="2602186"/>
            <a:ext cx="1587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ed: 10-year running average</a:t>
            </a:r>
          </a:p>
          <a:p>
            <a:endParaRPr lang="en-US" sz="1400" dirty="0" smtClean="0"/>
          </a:p>
          <a:p>
            <a:r>
              <a:rPr lang="en-US" sz="1400" dirty="0"/>
              <a:t>s</a:t>
            </a:r>
            <a:r>
              <a:rPr lang="en-US" sz="1400" dirty="0" smtClean="0"/>
              <a:t>haded grey: 10 year running standard deviation</a:t>
            </a:r>
            <a:endParaRPr lang="en-US" sz="1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wind environments, Canada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1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&amp;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450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Summary</a:t>
            </a:r>
          </a:p>
          <a:p>
            <a:r>
              <a:rPr lang="en-US" dirty="0" smtClean="0"/>
              <a:t>Developed model characterizing historical severe weather environments based on 20</a:t>
            </a:r>
            <a:r>
              <a:rPr lang="en-US" baseline="30000" dirty="0" smtClean="0"/>
              <a:t>th</a:t>
            </a:r>
            <a:r>
              <a:rPr lang="en-US" dirty="0" smtClean="0"/>
              <a:t> Century Reanalysis data</a:t>
            </a:r>
          </a:p>
          <a:p>
            <a:r>
              <a:rPr lang="en-US" dirty="0"/>
              <a:t>Model </a:t>
            </a:r>
            <a:r>
              <a:rPr lang="en-US" dirty="0" smtClean="0"/>
              <a:t>performed </a:t>
            </a:r>
            <a:r>
              <a:rPr lang="en-US" dirty="0"/>
              <a:t>well compared to US &amp; Canadian severe weather events and climatology </a:t>
            </a:r>
            <a:endParaRPr lang="en-US" dirty="0" smtClean="0"/>
          </a:p>
          <a:p>
            <a:r>
              <a:rPr lang="en-US" dirty="0" smtClean="0"/>
              <a:t>Produced preliminary long-term diagnostics for Canada back through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Progress:</a:t>
            </a:r>
            <a:endParaRPr lang="en-US" dirty="0" smtClean="0"/>
          </a:p>
          <a:p>
            <a:r>
              <a:rPr lang="en-US" dirty="0"/>
              <a:t>Continue to validate and refine long-term </a:t>
            </a:r>
            <a:r>
              <a:rPr lang="en-US" dirty="0" smtClean="0"/>
              <a:t>diagnosis</a:t>
            </a:r>
          </a:p>
          <a:p>
            <a:r>
              <a:rPr lang="en-US" dirty="0" smtClean="0"/>
              <a:t>Evaluate long-term, inter- and intra-regional variations </a:t>
            </a:r>
          </a:p>
          <a:p>
            <a:r>
              <a:rPr lang="en-US" dirty="0" smtClean="0"/>
              <a:t>Evaluate seasonality of severe weather environments</a:t>
            </a:r>
          </a:p>
        </p:txBody>
      </p:sp>
    </p:spTree>
    <p:extLst>
      <p:ext uri="{BB962C8B-B14F-4D97-AF65-F5344CB8AC3E}">
        <p14:creationId xmlns:p14="http://schemas.microsoft.com/office/powerpoint/2010/main" val="98530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000000"/>
                </a:solidFill>
              </a:rPr>
              <a:t>All Perils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u="sng" dirty="0" smtClean="0"/>
              <a:t>Date(s)	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	4-10 Jan 1998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Quebec	 Ice storm	</a:t>
            </a:r>
            <a:r>
              <a:rPr lang="en-US" sz="1600" dirty="0" smtClean="0"/>
              <a:t>1,384,100</a:t>
            </a:r>
            <a:r>
              <a:rPr lang="en-US" sz="1600" dirty="0"/>
              <a:t>	</a:t>
            </a:r>
            <a:r>
              <a:rPr lang="en-US" sz="1600" dirty="0" smtClean="0"/>
              <a:t>1,861,637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14</a:t>
            </a:r>
            <a:r>
              <a:rPr lang="en-US" sz="1600" dirty="0" smtClean="0"/>
              <a:t>-17 May 2011</a:t>
            </a:r>
            <a:r>
              <a:rPr lang="en-US" sz="1600" dirty="0"/>
              <a:t>	</a:t>
            </a:r>
            <a:r>
              <a:rPr lang="en-US" sz="1600" dirty="0" smtClean="0"/>
              <a:t>Slave </a:t>
            </a:r>
            <a:r>
              <a:rPr lang="en-US" sz="1600" dirty="0"/>
              <a:t>Lake AB	 Fire	</a:t>
            </a:r>
            <a:r>
              <a:rPr lang="en-US" sz="1600" dirty="0" smtClean="0"/>
              <a:t>742,000</a:t>
            </a:r>
            <a:r>
              <a:rPr lang="en-US" sz="1600" dirty="0"/>
              <a:t>	</a:t>
            </a:r>
            <a:r>
              <a:rPr lang="en-US" sz="1600" dirty="0" smtClean="0"/>
              <a:t>759,947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19 Aug 2005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Wind/rainstorm	</a:t>
            </a:r>
            <a:r>
              <a:rPr lang="en-US" sz="1600" dirty="0" smtClean="0"/>
              <a:t>625,400</a:t>
            </a:r>
            <a:r>
              <a:rPr lang="en-US" sz="1600" dirty="0"/>
              <a:t>	</a:t>
            </a:r>
            <a:r>
              <a:rPr lang="en-US" sz="1600" dirty="0" smtClean="0"/>
              <a:t>717,749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	 Wind/thunderstorm	562,000	567,080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5	12 Jul 2010	Calgary and S. Alberta	 Wind/thunderstorm	530,000	558,661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6</a:t>
            </a:r>
            <a:r>
              <a:rPr lang="en-US" sz="1600" dirty="0"/>
              <a:t>	</a:t>
            </a:r>
            <a:r>
              <a:rPr lang="en-US" sz="1600" dirty="0" smtClean="0"/>
              <a:t>7 Sep 1991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Hail	</a:t>
            </a:r>
            <a:r>
              <a:rPr lang="en-US" sz="1600" dirty="0" smtClean="0"/>
              <a:t>342,745</a:t>
            </a:r>
            <a:r>
              <a:rPr lang="en-US" sz="1600" dirty="0"/>
              <a:t>	</a:t>
            </a:r>
            <a:r>
              <a:rPr lang="en-US" sz="1600" dirty="0" smtClean="0"/>
              <a:t>508,322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7</a:t>
            </a:r>
            <a:r>
              <a:rPr lang="en-US" sz="1600" dirty="0"/>
              <a:t>	</a:t>
            </a:r>
            <a:r>
              <a:rPr lang="en-US" sz="1600" dirty="0" smtClean="0"/>
              <a:t>1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</a:t>
            </a:r>
            <a:r>
              <a:rPr lang="en-US" sz="1600" dirty="0" smtClean="0"/>
              <a:t>6 Jun 2005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Flooding	</a:t>
            </a:r>
            <a:r>
              <a:rPr lang="en-US" sz="1600" dirty="0" smtClean="0"/>
              <a:t>300,000</a:t>
            </a:r>
            <a:r>
              <a:rPr lang="en-US" sz="1600" dirty="0"/>
              <a:t>	</a:t>
            </a:r>
            <a:r>
              <a:rPr lang="en-US" sz="1600" dirty="0" smtClean="0"/>
              <a:t>344,299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</a:t>
            </a:r>
            <a:r>
              <a:rPr lang="en-US" sz="1600" dirty="0" smtClean="0"/>
              <a:t>19 Jul 1996</a:t>
            </a:r>
            <a:r>
              <a:rPr lang="en-US" sz="1600" dirty="0"/>
              <a:t>	</a:t>
            </a:r>
            <a:r>
              <a:rPr lang="en-US" sz="1600" dirty="0" smtClean="0"/>
              <a:t>Saguenay </a:t>
            </a:r>
            <a:r>
              <a:rPr lang="en-US" sz="1600" dirty="0"/>
              <a:t>QC	 Flooding	</a:t>
            </a:r>
            <a:r>
              <a:rPr lang="en-US" sz="1600" dirty="0" smtClean="0"/>
              <a:t>207,159</a:t>
            </a:r>
            <a:r>
              <a:rPr lang="en-US" sz="1600" dirty="0"/>
              <a:t>	</a:t>
            </a:r>
            <a:r>
              <a:rPr lang="en-US" sz="1600" dirty="0" smtClean="0"/>
              <a:t>286,154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31 Jul 1987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Tornado	</a:t>
            </a:r>
            <a:r>
              <a:rPr lang="en-US" sz="1600" dirty="0" smtClean="0"/>
              <a:t>148,377</a:t>
            </a:r>
            <a:r>
              <a:rPr lang="en-US" sz="1600" dirty="0"/>
              <a:t>	</a:t>
            </a:r>
            <a:r>
              <a:rPr lang="en-US" sz="1600" dirty="0" smtClean="0"/>
              <a:t>265,996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8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IL_Regional_PostFilter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345508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hail environments, US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IL_Regional_Canada_PostFil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345514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hail environments, Canada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2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D_Regional_PostFilter_NIST50_No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345514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28" y="427037"/>
            <a:ext cx="8335698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wind environments, US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9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ND_Regional_Canada_PostFil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96" y="1345514"/>
            <a:ext cx="6730208" cy="5047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242" y="427037"/>
            <a:ext cx="8469856" cy="2372512"/>
          </a:xfrm>
        </p:spPr>
        <p:txBody>
          <a:bodyPr>
            <a:normAutofit/>
          </a:bodyPr>
          <a:lstStyle/>
          <a:p>
            <a:r>
              <a:rPr lang="en-US" dirty="0"/>
              <a:t>Long-term </a:t>
            </a:r>
            <a:r>
              <a:rPr lang="en-US" i="1" dirty="0" smtClean="0"/>
              <a:t>regional</a:t>
            </a:r>
            <a:r>
              <a:rPr lang="en-US" dirty="0" smtClean="0"/>
              <a:t> diagnosis</a:t>
            </a:r>
            <a:br>
              <a:rPr lang="en-US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severe wind environments, Canada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9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000000"/>
                </a:solidFill>
              </a:rPr>
              <a:t>All Perils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u="sng" dirty="0" smtClean="0"/>
              <a:t>Date(s)	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	4-10 Jan 1998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Quebec	 Ice storm	</a:t>
            </a:r>
            <a:r>
              <a:rPr lang="en-US" sz="1600" dirty="0" smtClean="0"/>
              <a:t>1,384,100</a:t>
            </a:r>
            <a:r>
              <a:rPr lang="en-US" sz="1600" dirty="0"/>
              <a:t>	</a:t>
            </a:r>
            <a:r>
              <a:rPr lang="en-US" sz="1600" dirty="0" smtClean="0"/>
              <a:t>1,861,637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14</a:t>
            </a:r>
            <a:r>
              <a:rPr lang="en-US" sz="1600" dirty="0" smtClean="0"/>
              <a:t>-17 May 2011</a:t>
            </a:r>
            <a:r>
              <a:rPr lang="en-US" sz="1600" dirty="0"/>
              <a:t>	</a:t>
            </a:r>
            <a:r>
              <a:rPr lang="en-US" sz="1600" dirty="0" smtClean="0"/>
              <a:t>Slave </a:t>
            </a:r>
            <a:r>
              <a:rPr lang="en-US" sz="1600" dirty="0"/>
              <a:t>Lake AB	 Fire	</a:t>
            </a:r>
            <a:r>
              <a:rPr lang="en-US" sz="1600" dirty="0" smtClean="0"/>
              <a:t>742,000</a:t>
            </a:r>
            <a:r>
              <a:rPr lang="en-US" sz="1600" dirty="0"/>
              <a:t>	</a:t>
            </a:r>
            <a:r>
              <a:rPr lang="en-US" sz="1600" dirty="0" smtClean="0"/>
              <a:t>759,947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19 Aug 2005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Wind/rainstorm	</a:t>
            </a:r>
            <a:r>
              <a:rPr lang="en-US" sz="1600" dirty="0" smtClean="0"/>
              <a:t>625,400</a:t>
            </a:r>
            <a:r>
              <a:rPr lang="en-US" sz="1600" dirty="0"/>
              <a:t>	</a:t>
            </a:r>
            <a:r>
              <a:rPr lang="en-US" sz="1600" dirty="0" smtClean="0"/>
              <a:t>717,749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4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12 Aug 2012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Calgary	 Wind/thunderstorm	562,000	567,080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	5	12 Jul 2010	Calgary and S. Alberta	 Wind/thunderstorm	530,000	558,661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	6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7 Sep 1991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Calgary</a:t>
            </a:r>
            <a:r>
              <a:rPr lang="en-US" sz="1600" dirty="0">
                <a:solidFill>
                  <a:srgbClr val="FF0000"/>
                </a:solidFill>
              </a:rPr>
              <a:t>	 Hail	</a:t>
            </a:r>
            <a:r>
              <a:rPr lang="en-US" sz="1600" dirty="0" smtClean="0">
                <a:solidFill>
                  <a:srgbClr val="FF0000"/>
                </a:solidFill>
              </a:rPr>
              <a:t>342,745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508,322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	7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1 Aug 2009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Alberta</a:t>
            </a:r>
            <a:r>
              <a:rPr lang="en-US" sz="1600" dirty="0">
                <a:solidFill>
                  <a:srgbClr val="FF0000"/>
                </a:solidFill>
              </a:rPr>
              <a:t>	 Wind/thunderstorm	</a:t>
            </a:r>
            <a:r>
              <a:rPr lang="en-US" sz="1600" dirty="0" smtClean="0">
                <a:solidFill>
                  <a:srgbClr val="FF0000"/>
                </a:solidFill>
              </a:rPr>
              <a:t>376,300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403,930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</a:t>
            </a:r>
            <a:r>
              <a:rPr lang="en-US" sz="1600" dirty="0" smtClean="0"/>
              <a:t>6 Jun 2005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Flooding	</a:t>
            </a:r>
            <a:r>
              <a:rPr lang="en-US" sz="1600" dirty="0" smtClean="0"/>
              <a:t>300,000</a:t>
            </a:r>
            <a:r>
              <a:rPr lang="en-US" sz="1600" dirty="0"/>
              <a:t>	</a:t>
            </a:r>
            <a:r>
              <a:rPr lang="en-US" sz="1600" dirty="0" smtClean="0"/>
              <a:t>344,299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</a:t>
            </a:r>
            <a:r>
              <a:rPr lang="en-US" sz="1600" dirty="0" smtClean="0"/>
              <a:t>19 Jul 1996</a:t>
            </a:r>
            <a:r>
              <a:rPr lang="en-US" sz="1600" dirty="0"/>
              <a:t>	</a:t>
            </a:r>
            <a:r>
              <a:rPr lang="en-US" sz="1600" dirty="0" smtClean="0"/>
              <a:t>Saguenay </a:t>
            </a:r>
            <a:r>
              <a:rPr lang="en-US" sz="1600" dirty="0"/>
              <a:t>QC	 Flooding	</a:t>
            </a:r>
            <a:r>
              <a:rPr lang="en-US" sz="1600" dirty="0" smtClean="0"/>
              <a:t>207,159</a:t>
            </a:r>
            <a:r>
              <a:rPr lang="en-US" sz="1600" dirty="0"/>
              <a:t>	</a:t>
            </a:r>
            <a:r>
              <a:rPr lang="en-US" sz="1600" dirty="0" smtClean="0"/>
              <a:t>286,154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31 Jul 1987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Edmonton</a:t>
            </a:r>
            <a:r>
              <a:rPr lang="en-US" sz="1600" dirty="0">
                <a:solidFill>
                  <a:srgbClr val="FF0000"/>
                </a:solidFill>
              </a:rPr>
              <a:t>	 Tornado	</a:t>
            </a:r>
            <a:r>
              <a:rPr lang="en-US" sz="1600" dirty="0" smtClean="0">
                <a:solidFill>
                  <a:srgbClr val="FF0000"/>
                </a:solidFill>
              </a:rPr>
              <a:t>148,377</a:t>
            </a: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dirty="0" smtClean="0">
                <a:solidFill>
                  <a:srgbClr val="FF0000"/>
                </a:solidFill>
              </a:rPr>
              <a:t>265,996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5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10 CAT losses in Canada (1983-2013)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 smtClean="0">
                <a:solidFill>
                  <a:schemeClr val="tx1"/>
                </a:solidFill>
              </a:rPr>
              <a:t>Thunderstorm/Hail/Tornado only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112" y="1706313"/>
            <a:ext cx="884497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	</a:t>
            </a:r>
            <a:r>
              <a:rPr lang="en-US" sz="1600" u="sng" dirty="0" smtClean="0"/>
              <a:t>Date(s)</a:t>
            </a:r>
            <a:r>
              <a:rPr lang="en-US" sz="1600" u="sng" dirty="0"/>
              <a:t>	</a:t>
            </a:r>
            <a:r>
              <a:rPr lang="en-US" sz="1600" u="sng" dirty="0" smtClean="0"/>
              <a:t>Region</a:t>
            </a:r>
            <a:r>
              <a:rPr lang="en-US" sz="1600" u="sng" dirty="0"/>
              <a:t>	 Type	    loss	loss (2013 </a:t>
            </a:r>
            <a:r>
              <a:rPr lang="en-US" sz="1600" u="sng" dirty="0" smtClean="0"/>
              <a:t>$</a:t>
            </a:r>
            <a:r>
              <a:rPr lang="en-US" sz="1600" u="sng" dirty="0"/>
              <a:t>)</a:t>
            </a:r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</a:t>
            </a:r>
            <a:r>
              <a:rPr lang="en-US" sz="1600" dirty="0"/>
              <a:t>	</a:t>
            </a:r>
            <a:r>
              <a:rPr lang="en-US" sz="1600" dirty="0" smtClean="0"/>
              <a:t>12 Aug 2012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Wind/thunderstorm	</a:t>
            </a:r>
            <a:r>
              <a:rPr lang="en-US" sz="1600" dirty="0" smtClean="0"/>
              <a:t>562,000</a:t>
            </a:r>
            <a:r>
              <a:rPr lang="en-US" sz="1600" dirty="0"/>
              <a:t>	</a:t>
            </a:r>
            <a:r>
              <a:rPr lang="en-US" sz="1600" dirty="0" smtClean="0"/>
              <a:t>567,080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2</a:t>
            </a:r>
            <a:r>
              <a:rPr lang="en-US" sz="1600" dirty="0"/>
              <a:t>	12</a:t>
            </a:r>
            <a:r>
              <a:rPr lang="en-US" sz="1600" dirty="0" smtClean="0"/>
              <a:t>-13 Jul 2010</a:t>
            </a:r>
            <a:r>
              <a:rPr lang="en-US" sz="1600" dirty="0"/>
              <a:t>	</a:t>
            </a:r>
            <a:r>
              <a:rPr lang="en-US" sz="1600" dirty="0" smtClean="0"/>
              <a:t>Calgary </a:t>
            </a:r>
            <a:r>
              <a:rPr lang="en-US" sz="1600" dirty="0"/>
              <a:t>and </a:t>
            </a:r>
            <a:r>
              <a:rPr lang="en-US" sz="1600" dirty="0" smtClean="0"/>
              <a:t>S. </a:t>
            </a:r>
            <a:r>
              <a:rPr lang="en-US" sz="1600" dirty="0"/>
              <a:t>Alberta	 Wind/thunderstorm	</a:t>
            </a:r>
            <a:r>
              <a:rPr lang="en-US" sz="1600" dirty="0" smtClean="0"/>
              <a:t>530,000</a:t>
            </a:r>
            <a:r>
              <a:rPr lang="en-US" sz="1600" dirty="0"/>
              <a:t>	</a:t>
            </a:r>
            <a:r>
              <a:rPr lang="en-US" sz="1600" dirty="0" smtClean="0"/>
              <a:t>558,661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3</a:t>
            </a:r>
            <a:r>
              <a:rPr lang="en-US" sz="1600" dirty="0"/>
              <a:t>	</a:t>
            </a:r>
            <a:r>
              <a:rPr lang="en-US" sz="1600" dirty="0" smtClean="0"/>
              <a:t>7 Sep 1991</a:t>
            </a:r>
            <a:r>
              <a:rPr lang="en-US" sz="1600" dirty="0"/>
              <a:t>	</a:t>
            </a:r>
            <a:r>
              <a:rPr lang="en-US" sz="1600" dirty="0" smtClean="0"/>
              <a:t>Calgary</a:t>
            </a:r>
            <a:r>
              <a:rPr lang="en-US" sz="1600" dirty="0"/>
              <a:t>	 Hail	</a:t>
            </a:r>
            <a:r>
              <a:rPr lang="en-US" sz="1600" dirty="0" smtClean="0"/>
              <a:t>342,745</a:t>
            </a:r>
            <a:r>
              <a:rPr lang="en-US" sz="1600" dirty="0"/>
              <a:t>	</a:t>
            </a:r>
            <a:r>
              <a:rPr lang="en-US" sz="1600" dirty="0" smtClean="0"/>
              <a:t>508,322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4</a:t>
            </a:r>
            <a:r>
              <a:rPr lang="en-US" sz="1600" dirty="0"/>
              <a:t>	1</a:t>
            </a:r>
            <a:r>
              <a:rPr lang="en-US" sz="1600" dirty="0" smtClean="0"/>
              <a:t>-3 Aug 2009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376,300</a:t>
            </a:r>
            <a:r>
              <a:rPr lang="en-US" sz="1600" dirty="0"/>
              <a:t>	</a:t>
            </a:r>
            <a:r>
              <a:rPr lang="en-US" sz="1600" dirty="0" smtClean="0"/>
              <a:t>403,930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5</a:t>
            </a:r>
            <a:r>
              <a:rPr lang="en-US" sz="1600" dirty="0"/>
              <a:t>	</a:t>
            </a:r>
            <a:r>
              <a:rPr lang="en-US" sz="1600" dirty="0" smtClean="0"/>
              <a:t>31 Jul 1987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Tornado	</a:t>
            </a:r>
            <a:r>
              <a:rPr lang="en-US" sz="1600" dirty="0" smtClean="0"/>
              <a:t>148,377</a:t>
            </a:r>
            <a:r>
              <a:rPr lang="en-US" sz="1600" dirty="0"/>
              <a:t>	</a:t>
            </a:r>
            <a:r>
              <a:rPr lang="en-US" sz="1600" dirty="0" smtClean="0"/>
              <a:t>265,996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6</a:t>
            </a:r>
            <a:r>
              <a:rPr lang="en-US" sz="1600" dirty="0"/>
              <a:t>	26</a:t>
            </a:r>
            <a:r>
              <a:rPr lang="en-US" sz="1600" dirty="0" smtClean="0"/>
              <a:t>-29 May 2012</a:t>
            </a:r>
            <a:r>
              <a:rPr lang="en-US" sz="1600" dirty="0"/>
              <a:t>	</a:t>
            </a:r>
            <a:r>
              <a:rPr lang="en-US" sz="1600" dirty="0" smtClean="0"/>
              <a:t>Thunder </a:t>
            </a:r>
            <a:r>
              <a:rPr lang="en-US" sz="1600" dirty="0"/>
              <a:t>Bay </a:t>
            </a:r>
            <a:r>
              <a:rPr lang="en-US" sz="1600" dirty="0" smtClean="0"/>
              <a:t>ON, Montreal </a:t>
            </a:r>
            <a:r>
              <a:rPr lang="en-US" sz="1600" dirty="0"/>
              <a:t>QC	 Wind/thunderstorm	</a:t>
            </a:r>
            <a:r>
              <a:rPr lang="en-US" sz="1600" dirty="0" smtClean="0"/>
              <a:t>259,700</a:t>
            </a:r>
            <a:r>
              <a:rPr lang="en-US" sz="1600" dirty="0"/>
              <a:t>	</a:t>
            </a:r>
            <a:r>
              <a:rPr lang="en-US" sz="1600" dirty="0" smtClean="0"/>
              <a:t>262,047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7</a:t>
            </a:r>
            <a:r>
              <a:rPr lang="en-US" sz="1600" dirty="0"/>
              <a:t>	24</a:t>
            </a:r>
            <a:r>
              <a:rPr lang="en-US" sz="1600" dirty="0" smtClean="0"/>
              <a:t>-28 Jul 2009</a:t>
            </a:r>
            <a:r>
              <a:rPr lang="en-US" sz="1600" dirty="0"/>
              <a:t>	</a:t>
            </a:r>
            <a:r>
              <a:rPr lang="en-US" sz="1600" dirty="0" smtClean="0"/>
              <a:t>Ontario</a:t>
            </a:r>
            <a:r>
              <a:rPr lang="en-US" sz="1600" dirty="0"/>
              <a:t>	 Wind/thunderstorm	</a:t>
            </a:r>
            <a:r>
              <a:rPr lang="en-US" sz="1600" dirty="0" smtClean="0"/>
              <a:t>227,900</a:t>
            </a:r>
            <a:r>
              <a:rPr lang="en-US" sz="1600" dirty="0"/>
              <a:t>	</a:t>
            </a:r>
            <a:r>
              <a:rPr lang="en-US" sz="1600" dirty="0" smtClean="0"/>
              <a:t>244,634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8</a:t>
            </a:r>
            <a:r>
              <a:rPr lang="en-US" sz="1600" dirty="0"/>
              <a:t>	27-Nov-</a:t>
            </a:r>
            <a:r>
              <a:rPr lang="en-US" sz="1600" dirty="0" smtClean="0"/>
              <a:t>11</a:t>
            </a:r>
            <a:r>
              <a:rPr lang="en-US" sz="1600" dirty="0"/>
              <a:t>	</a:t>
            </a:r>
            <a:r>
              <a:rPr lang="en-US" sz="1600" dirty="0" smtClean="0"/>
              <a:t>Alberta</a:t>
            </a:r>
            <a:r>
              <a:rPr lang="en-US" sz="1600" dirty="0"/>
              <a:t>	 Wind/thunderstorm	</a:t>
            </a:r>
            <a:r>
              <a:rPr lang="en-US" sz="1600" dirty="0" smtClean="0"/>
              <a:t>238,500</a:t>
            </a:r>
            <a:r>
              <a:rPr lang="en-US" sz="1600" dirty="0"/>
              <a:t>	</a:t>
            </a:r>
            <a:r>
              <a:rPr lang="en-US" sz="1600" dirty="0" smtClean="0"/>
              <a:t>244,269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9</a:t>
            </a:r>
            <a:r>
              <a:rPr lang="en-US" sz="1600" dirty="0"/>
              <a:t>	2</a:t>
            </a:r>
            <a:r>
              <a:rPr lang="en-US" sz="1600" dirty="0" smtClean="0"/>
              <a:t>-11 Jul 2004</a:t>
            </a:r>
            <a:r>
              <a:rPr lang="en-US" sz="1600" dirty="0"/>
              <a:t>	</a:t>
            </a:r>
            <a:r>
              <a:rPr lang="en-US" sz="1600" dirty="0" smtClean="0"/>
              <a:t>Edmonton</a:t>
            </a:r>
            <a:r>
              <a:rPr lang="en-US" sz="1600" dirty="0"/>
              <a:t>	 Hail	</a:t>
            </a:r>
            <a:r>
              <a:rPr lang="en-US" sz="1600" dirty="0" smtClean="0"/>
              <a:t>166,000</a:t>
            </a:r>
            <a:r>
              <a:rPr lang="en-US" sz="1600" dirty="0"/>
              <a:t>	</a:t>
            </a:r>
            <a:r>
              <a:rPr lang="en-US" sz="1600" dirty="0" smtClean="0"/>
              <a:t>194,697</a:t>
            </a:r>
            <a:endParaRPr lang="en-US" sz="1600" dirty="0"/>
          </a:p>
          <a:p>
            <a:pPr>
              <a:tabLst>
                <a:tab pos="166688" algn="r"/>
                <a:tab pos="1603375" algn="r"/>
                <a:tab pos="1770063" algn="l"/>
                <a:tab pos="4344988" algn="l"/>
                <a:tab pos="7034213" algn="r"/>
                <a:tab pos="8453438" algn="r"/>
              </a:tabLst>
            </a:pPr>
            <a:r>
              <a:rPr lang="en-US" sz="1600" dirty="0" smtClean="0"/>
              <a:t>	10</a:t>
            </a:r>
            <a:r>
              <a:rPr lang="en-US" sz="1600" dirty="0"/>
              <a:t>	</a:t>
            </a:r>
            <a:r>
              <a:rPr lang="en-US" sz="1600" dirty="0" smtClean="0"/>
              <a:t>12 May 2000</a:t>
            </a:r>
            <a:r>
              <a:rPr lang="en-US" sz="1600" dirty="0"/>
              <a:t>	S</a:t>
            </a:r>
            <a:r>
              <a:rPr lang="en-US" sz="1600" dirty="0" smtClean="0"/>
              <a:t>outhern </a:t>
            </a:r>
            <a:r>
              <a:rPr lang="en-US" sz="1600" dirty="0"/>
              <a:t>Ontario	 Storm	</a:t>
            </a:r>
            <a:r>
              <a:rPr lang="en-US" sz="1600" dirty="0" smtClean="0"/>
              <a:t>128,121</a:t>
            </a:r>
            <a:r>
              <a:rPr lang="en-US" sz="1600" dirty="0"/>
              <a:t>	</a:t>
            </a:r>
            <a:r>
              <a:rPr lang="en-US" sz="1600" dirty="0" smtClean="0"/>
              <a:t>164,919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095534" y="4881227"/>
            <a:ext cx="128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Source: IBC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7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Historical Canadian </a:t>
            </a:r>
            <a:r>
              <a:rPr lang="en-US" dirty="0" smtClean="0">
                <a:solidFill>
                  <a:srgbClr val="7F7F7F"/>
                </a:solidFill>
              </a:rPr>
              <a:t>Severe Weather Insured Losses</a:t>
            </a:r>
          </a:p>
          <a:p>
            <a:r>
              <a:rPr lang="en-US" dirty="0" smtClean="0"/>
              <a:t>Reanalysis Diagnosis Method Development</a:t>
            </a:r>
          </a:p>
          <a:p>
            <a:pPr lvl="1"/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Reanalysis</a:t>
            </a:r>
          </a:p>
          <a:p>
            <a:pPr lvl="1"/>
            <a:r>
              <a:rPr lang="en-US" dirty="0" smtClean="0"/>
              <a:t>Modern discriminant analysis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 Calibration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US/Canada PCS events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Canadian climatology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Long-term diagnosis (preliminary)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US/Canada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7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reanalysis for change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1241514"/>
            <a:ext cx="7850186" cy="4679576"/>
          </a:xfrm>
        </p:spPr>
        <p:txBody>
          <a:bodyPr>
            <a:normAutofit/>
          </a:bodyPr>
          <a:lstStyle/>
          <a:p>
            <a:r>
              <a:rPr lang="en-US" dirty="0" smtClean="0"/>
              <a:t>Motivation: </a:t>
            </a:r>
          </a:p>
          <a:p>
            <a:pPr lvl="1"/>
            <a:r>
              <a:rPr lang="en-US" sz="1800" dirty="0" smtClean="0"/>
              <a:t>Are </a:t>
            </a:r>
            <a:r>
              <a:rPr lang="en-US" sz="1800" dirty="0"/>
              <a:t>the conditions that give rise to severe weather changing in the US and Canada?</a:t>
            </a:r>
          </a:p>
          <a:p>
            <a:pPr lvl="1"/>
            <a:r>
              <a:rPr lang="en-US" sz="1800" dirty="0"/>
              <a:t>Spotter record has severe inherent sampling </a:t>
            </a:r>
            <a:r>
              <a:rPr lang="en-US" sz="1800" dirty="0" smtClean="0"/>
              <a:t>biases further back in time</a:t>
            </a:r>
            <a:endParaRPr lang="en-US" sz="1800" dirty="0"/>
          </a:p>
          <a:p>
            <a:pPr lvl="1"/>
            <a:r>
              <a:rPr lang="en-US" sz="1800" dirty="0"/>
              <a:t>Use </a:t>
            </a:r>
            <a:r>
              <a:rPr lang="en-US" sz="1800" dirty="0" err="1"/>
              <a:t>reanalyses</a:t>
            </a:r>
            <a:r>
              <a:rPr lang="en-US" sz="1800" dirty="0"/>
              <a:t> to identify shifts in frequency, coverage and </a:t>
            </a:r>
            <a:r>
              <a:rPr lang="en-US" sz="1800" dirty="0" smtClean="0"/>
              <a:t>location</a:t>
            </a:r>
            <a:endParaRPr lang="en-US" sz="1800" dirty="0"/>
          </a:p>
          <a:p>
            <a:r>
              <a:rPr lang="en-US" dirty="0" smtClean="0"/>
              <a:t>New </a:t>
            </a:r>
            <a:r>
              <a:rPr lang="en-US" dirty="0"/>
              <a:t>v</a:t>
            </a:r>
            <a:r>
              <a:rPr lang="en-US" dirty="0" smtClean="0"/>
              <a:t>ariant: </a:t>
            </a:r>
            <a:r>
              <a:rPr lang="en-US" dirty="0"/>
              <a:t>e</a:t>
            </a:r>
            <a:r>
              <a:rPr lang="en-US" dirty="0" smtClean="0"/>
              <a:t>xtensions of discriminant analysis</a:t>
            </a:r>
          </a:p>
          <a:p>
            <a:pPr lvl="1"/>
            <a:r>
              <a:rPr lang="en-US" sz="1800" dirty="0" smtClean="0"/>
              <a:t>Choice of key environmental parameters</a:t>
            </a:r>
          </a:p>
          <a:p>
            <a:pPr lvl="1"/>
            <a:r>
              <a:rPr lang="en-US" sz="1800" dirty="0" smtClean="0"/>
              <a:t>Support Vector Machine (SVM) training &amp; results</a:t>
            </a:r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5366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034" r="5967" b="21333"/>
          <a:stretch/>
        </p:blipFill>
        <p:spPr>
          <a:xfrm>
            <a:off x="142115" y="2541795"/>
            <a:ext cx="4852662" cy="340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95" t="3" r="48003" b="52000"/>
          <a:stretch/>
        </p:blipFill>
        <p:spPr>
          <a:xfrm>
            <a:off x="6155879" y="905668"/>
            <a:ext cx="2808416" cy="2350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1698"/>
            <a:ext cx="83820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New variant:</a:t>
            </a:r>
            <a:r>
              <a:rPr lang="en-US" dirty="0" smtClean="0"/>
              <a:t> extensions </a:t>
            </a:r>
            <a:r>
              <a:rPr lang="en-US" dirty="0"/>
              <a:t>of discriminant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948" y="1428397"/>
            <a:ext cx="5468823" cy="4178893"/>
          </a:xfrm>
        </p:spPr>
        <p:txBody>
          <a:bodyPr>
            <a:normAutofit/>
          </a:bodyPr>
          <a:lstStyle/>
          <a:p>
            <a:r>
              <a:rPr lang="en-US" sz="1600" dirty="0"/>
              <a:t>Choice of key environmental </a:t>
            </a:r>
            <a:r>
              <a:rPr lang="en-US" sz="1600" dirty="0" smtClean="0"/>
              <a:t>parameters</a:t>
            </a:r>
          </a:p>
          <a:p>
            <a:pPr lvl="1"/>
            <a:r>
              <a:rPr lang="en-US" sz="1600" dirty="0" smtClean="0"/>
              <a:t>Use </a:t>
            </a:r>
            <a:r>
              <a:rPr lang="en-US" sz="1600" i="1" dirty="0" smtClean="0"/>
              <a:t>20</a:t>
            </a:r>
            <a:r>
              <a:rPr lang="en-US" sz="1600" i="1" baseline="30000" dirty="0" smtClean="0"/>
              <a:t>th</a:t>
            </a:r>
            <a:r>
              <a:rPr lang="en-US" sz="1600" i="1" dirty="0" smtClean="0"/>
              <a:t> Century Reanalysis </a:t>
            </a:r>
            <a:r>
              <a:rPr lang="en-US" sz="1600" dirty="0" smtClean="0"/>
              <a:t>[</a:t>
            </a:r>
            <a:r>
              <a:rPr lang="en-US" sz="1600" i="1" dirty="0" smtClean="0"/>
              <a:t>Compo et al.</a:t>
            </a:r>
            <a:r>
              <a:rPr lang="en-US" sz="1600" dirty="0" smtClean="0"/>
              <a:t>, 2011]</a:t>
            </a:r>
          </a:p>
          <a:p>
            <a:pPr lvl="1"/>
            <a:r>
              <a:rPr lang="en-US" sz="1600" dirty="0" smtClean="0"/>
              <a:t>CAPE</a:t>
            </a:r>
            <a:r>
              <a:rPr lang="en-US" sz="1600" dirty="0"/>
              <a:t>, 0-</a:t>
            </a:r>
            <a:r>
              <a:rPr lang="en-US" sz="1600" dirty="0" smtClean="0"/>
              <a:t>6km Shear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dirty="0" smtClean="0">
                <a:latin typeface="Arial"/>
                <a:cs typeface="Times"/>
              </a:rPr>
              <a:t>2-4 km lapse rate</a:t>
            </a:r>
            <a:r>
              <a:rPr lang="en-US" sz="1600" dirty="0" smtClean="0"/>
              <a:t>, negative low</a:t>
            </a:r>
            <a:r>
              <a:rPr lang="en-US" sz="1600" dirty="0"/>
              <a:t>-level</a:t>
            </a:r>
            <a:r>
              <a:rPr lang="en-US" sz="1600" dirty="0" smtClean="0"/>
              <a:t> divergence (i.e., convergence)</a:t>
            </a:r>
          </a:p>
          <a:p>
            <a:pPr lvl="2"/>
            <a:r>
              <a:rPr lang="en-US" sz="1600" dirty="0" smtClean="0"/>
              <a:t>Mean-normalized to </a:t>
            </a:r>
            <a:r>
              <a:rPr lang="en-US" sz="1600" dirty="0" err="1" smtClean="0"/>
              <a:t>local+temporal</a:t>
            </a:r>
            <a:r>
              <a:rPr lang="en-US" sz="1600" dirty="0" smtClean="0"/>
              <a:t> 20 year mean 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42738" y="3471089"/>
            <a:ext cx="4346836" cy="227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Support Vector Machine (SVM/SVC) training </a:t>
            </a:r>
          </a:p>
          <a:p>
            <a:pPr lvl="1"/>
            <a:r>
              <a:rPr lang="en-US" sz="1600" dirty="0" smtClean="0"/>
              <a:t>Linear plane to separate parameters in </a:t>
            </a:r>
            <a:r>
              <a:rPr lang="en-US" sz="1600" dirty="0" err="1" smtClean="0"/>
              <a:t>hyperplane</a:t>
            </a:r>
            <a:r>
              <a:rPr lang="en-US" sz="1600" dirty="0" smtClean="0"/>
              <a:t> resulting in hail/tornado/wind </a:t>
            </a:r>
          </a:p>
          <a:p>
            <a:pPr lvl="1"/>
            <a:r>
              <a:rPr lang="en-US" sz="1600" dirty="0" smtClean="0"/>
              <a:t>Train each peril by region</a:t>
            </a:r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15242" y="5838635"/>
            <a:ext cx="50456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Compo, G. R., and Coauthors, 2011:  The Twentieth Century Reanalysis Product. </a:t>
            </a:r>
            <a:r>
              <a:rPr lang="en-US" sz="800" i="1" dirty="0" smtClean="0"/>
              <a:t>Quart. J. Roy Meteor. Soc.</a:t>
            </a:r>
            <a:r>
              <a:rPr lang="en-US" sz="800" dirty="0" smtClean="0"/>
              <a:t>, </a:t>
            </a:r>
            <a:r>
              <a:rPr lang="en-US" sz="800" b="1" dirty="0" smtClean="0"/>
              <a:t>137</a:t>
            </a:r>
            <a:r>
              <a:rPr lang="en-US" sz="800" dirty="0" smtClean="0"/>
              <a:t>, 1-28.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162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28855</TotalTime>
  <Words>822</Words>
  <Application>Microsoft Macintosh PowerPoint</Application>
  <PresentationFormat>On-screen Show (4:3)</PresentationFormat>
  <Paragraphs>247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Overview</vt:lpstr>
      <vt:lpstr>CAT losses in Canada</vt:lpstr>
      <vt:lpstr>Top 10 CAT losses in Canada (1983-2013) All Perils</vt:lpstr>
      <vt:lpstr>Top 10 CAT losses in Canada (1983-2013) All Perils</vt:lpstr>
      <vt:lpstr>Top 10 CAT losses in Canada (1983-2013) Thunderstorm/Hail/Tornado only</vt:lpstr>
      <vt:lpstr>Overview</vt:lpstr>
      <vt:lpstr>Using reanalysis for change detection</vt:lpstr>
      <vt:lpstr>New variant: extensions of discriminant analysis </vt:lpstr>
      <vt:lpstr>Overview</vt:lpstr>
      <vt:lpstr>Diagnosing severe environments CAT #27, Feb 5-6, 2008, AL, AR, IN, KY, MS, OH, TN, TX </vt:lpstr>
      <vt:lpstr>Diagnosing severe environments CAT #27, Feb 5-6, 2008, AL, AR, IN, KY, MS, OH, TN, TX </vt:lpstr>
      <vt:lpstr>NIST extreme wind gusts CAT #27, Feb 5-6, 2008, AL, AR, IN, KY, MS, OH, TN, TX </vt:lpstr>
      <vt:lpstr>Diagnosing severe environments CAT #76, May 25-30, 2012, KS, MN, NY, OK, PA, TX</vt:lpstr>
      <vt:lpstr>Diagnosing severe environments CAT #76, May 25-30, 2012, KS, MN, NY, OK, PA, TX</vt:lpstr>
      <vt:lpstr>4 Canadian Regions, aligned with calibrated US models </vt:lpstr>
      <vt:lpstr>Top 10 CAT losses in Canada (1983-2013) Thunderstorm/Hail/Tornado only</vt:lpstr>
      <vt:lpstr>Diagnosing severe environments loss (2013 $) September 7, 1991, Calgary, AB $508,322,000</vt:lpstr>
      <vt:lpstr>Top 10 CAT losses in Canada (1983-2013) Thunderstorm/Hail/Tornado only</vt:lpstr>
      <vt:lpstr>Diagnosing severe environments loss (2013 $) May 27-28, 2012, Thunder Bay, ON, and Montreal, QC $262,047,000 </vt:lpstr>
      <vt:lpstr>Top 10 CAT losses in Canada (1983-2013) Thunderstorm/Hail/Tornado only</vt:lpstr>
      <vt:lpstr>Diagnosing severe environments loss (2013 $) July 24-28, 2009, Ontario $244,634,000</vt:lpstr>
      <vt:lpstr>Top 10 CAT losses in Canada (1983-2013) Thunderstorm/Hail/Tornado only</vt:lpstr>
      <vt:lpstr>Diagnosing severe environments  loss (2013 $) July 31, 1987, Edmonton, AB $265,996,000</vt:lpstr>
      <vt:lpstr>Canadian Hail Climatology Etkin &amp; Brun 1999</vt:lpstr>
      <vt:lpstr>Canadian Hail Climatology Etkin &amp; Brun 1999</vt:lpstr>
      <vt:lpstr>Canadian Hail Climatology  Environment Canada 1988</vt:lpstr>
      <vt:lpstr>Canadian Hail Climatology  Lightning climatology</vt:lpstr>
      <vt:lpstr>Canadian Tornado Climatology  </vt:lpstr>
      <vt:lpstr>Overview</vt:lpstr>
      <vt:lpstr>Long-term diagnosis of severe environments  US</vt:lpstr>
      <vt:lpstr>Long-term diagnosis of severe environments US</vt:lpstr>
      <vt:lpstr>Long-term regional diagnosis severe hail environments, US</vt:lpstr>
      <vt:lpstr>Long-term regional diagnosis severe wind environments, US</vt:lpstr>
      <vt:lpstr>Long-term diagnosis of severe environments Canada </vt:lpstr>
      <vt:lpstr>Long-term diagnosis of severe environments Canada</vt:lpstr>
      <vt:lpstr>Long-term regional diagnosis severe hail environments, Canada</vt:lpstr>
      <vt:lpstr>Long-term regional diagnosis severe wind environments, Canada</vt:lpstr>
      <vt:lpstr>Summary &amp; In Progress</vt:lpstr>
      <vt:lpstr>Extra Slides</vt:lpstr>
      <vt:lpstr>Long-term regional diagnosis severe hail environments, US</vt:lpstr>
      <vt:lpstr>Long-term regional diagnosis severe hail environments, Canada</vt:lpstr>
      <vt:lpstr>Long-term regional diagnosis severe wind environments, US</vt:lpstr>
      <vt:lpstr>Long-term regional diagnosis severe wind environments, Canada</vt:lpstr>
    </vt:vector>
  </TitlesOfParts>
  <Company>AER,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Walker</dc:creator>
  <cp:lastModifiedBy>Lisa Wei</cp:lastModifiedBy>
  <cp:revision>762</cp:revision>
  <cp:lastPrinted>2011-07-05T11:47:20Z</cp:lastPrinted>
  <dcterms:created xsi:type="dcterms:W3CDTF">2014-04-30T19:55:25Z</dcterms:created>
  <dcterms:modified xsi:type="dcterms:W3CDTF">2014-05-16T16:53:08Z</dcterms:modified>
</cp:coreProperties>
</file>