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3FFFC"/>
    <a:srgbClr val="E0FFBA"/>
    <a:srgbClr val="FFF29F"/>
    <a:srgbClr val="EDE99C"/>
    <a:srgbClr val="C6BED9"/>
    <a:srgbClr val="A4D9A5"/>
    <a:srgbClr val="3D92FE"/>
    <a:srgbClr val="FFB7BD"/>
    <a:srgbClr val="F5FF7B"/>
    <a:srgbClr val="FFB8D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5" d="100"/>
          <a:sy n="145" d="100"/>
        </p:scale>
        <p:origin x="-62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53F6BD-C541-2043-9308-58752C4CCD34}" type="datetimeFigureOut">
              <a:rPr lang="en-US" smtClean="0"/>
              <a:pPr/>
              <a:t>6/13/13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3F6BD-C541-2043-9308-58752C4CCD34}" type="datetimeFigureOut">
              <a:rPr lang="en-US" smtClean="0"/>
              <a:pPr/>
              <a:t>6/13/13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3F6BD-C541-2043-9308-58752C4CCD34}" type="datetimeFigureOut">
              <a:rPr lang="en-US" smtClean="0"/>
              <a:pPr/>
              <a:t>6/13/13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3F6BD-C541-2043-9308-58752C4CCD34}" type="datetimeFigureOut">
              <a:rPr lang="en-US" smtClean="0"/>
              <a:pPr/>
              <a:t>6/13/13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53F6BD-C541-2043-9308-58752C4CCD34}" type="datetimeFigureOut">
              <a:rPr lang="en-US" smtClean="0"/>
              <a:pPr/>
              <a:t>6/13/13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53F6BD-C541-2043-9308-58752C4CCD34}" type="datetimeFigureOut">
              <a:rPr lang="en-US" smtClean="0"/>
              <a:pPr/>
              <a:t>6/13/13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53F6BD-C541-2043-9308-58752C4CCD34}" type="datetimeFigureOut">
              <a:rPr lang="en-US" smtClean="0"/>
              <a:pPr/>
              <a:t>6/13/13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53F6BD-C541-2043-9308-58752C4CCD34}" type="datetimeFigureOut">
              <a:rPr lang="en-US" smtClean="0"/>
              <a:pPr/>
              <a:t>6/13/13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3F6BD-C541-2043-9308-58752C4CCD34}" type="datetimeFigureOut">
              <a:rPr lang="en-US" smtClean="0"/>
              <a:pPr/>
              <a:t>6/13/13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3F6BD-C541-2043-9308-58752C4CCD34}" type="datetimeFigureOut">
              <a:rPr lang="en-US" smtClean="0"/>
              <a:pPr/>
              <a:t>6/13/13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3F6BD-C541-2043-9308-58752C4CCD34}" type="datetimeFigureOut">
              <a:rPr lang="en-US" smtClean="0"/>
              <a:pPr/>
              <a:t>6/13/13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FF0A0-BA80-B648-A7A0-9FF9AD9C12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3F6BD-C541-2043-9308-58752C4CCD34}" type="datetimeFigureOut">
              <a:rPr lang="en-US" smtClean="0"/>
              <a:pPr/>
              <a:t>6/13/13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FF0A0-BA80-B648-A7A0-9FF9AD9C12B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Baskerville"/>
                <a:cs typeface="Baskerville"/>
              </a:rPr>
              <a:t>ERRP Severe </a:t>
            </a:r>
            <a:r>
              <a:rPr lang="en-US" dirty="0" err="1" smtClean="0">
                <a:latin typeface="Baskerville"/>
                <a:cs typeface="Baskerville"/>
              </a:rPr>
              <a:t>Wx</a:t>
            </a:r>
            <a:r>
              <a:rPr lang="en-US" dirty="0" smtClean="0">
                <a:latin typeface="Baskerville"/>
                <a:cs typeface="Baskerville"/>
              </a:rPr>
              <a:t> Trends Literature Review - Slides</a:t>
            </a:r>
            <a:endParaRPr lang="en-US" dirty="0">
              <a:latin typeface="Baskerville"/>
              <a:cs typeface="Baskerville"/>
            </a:endParaRPr>
          </a:p>
        </p:txBody>
      </p:sp>
      <p:sp>
        <p:nvSpPr>
          <p:cNvPr id="3" name="Subtitle 2"/>
          <p:cNvSpPr>
            <a:spLocks noGrp="1"/>
          </p:cNvSpPr>
          <p:nvPr>
            <p:ph type="subTitle" idx="1"/>
          </p:nvPr>
        </p:nvSpPr>
        <p:spPr/>
        <p:txBody>
          <a:bodyPr/>
          <a:lstStyle/>
          <a:p>
            <a:r>
              <a:rPr lang="en-US" dirty="0" smtClean="0">
                <a:latin typeface="Baskerville"/>
                <a:cs typeface="Baskerville"/>
              </a:rPr>
              <a:t>Jason C Furtado</a:t>
            </a:r>
          </a:p>
          <a:p>
            <a:r>
              <a:rPr lang="en-US" dirty="0" smtClean="0">
                <a:latin typeface="Baskerville"/>
                <a:cs typeface="Baskerville"/>
              </a:rPr>
              <a:t>AER Inc.</a:t>
            </a:r>
          </a:p>
          <a:p>
            <a:r>
              <a:rPr lang="en-US" i="1" dirty="0" smtClean="0">
                <a:latin typeface="Baskerville"/>
                <a:cs typeface="Baskerville"/>
              </a:rPr>
              <a:t>Updated</a:t>
            </a:r>
            <a:r>
              <a:rPr lang="en-US" dirty="0" smtClean="0">
                <a:latin typeface="Baskerville"/>
                <a:cs typeface="Baskerville"/>
              </a:rPr>
              <a:t>: </a:t>
            </a:r>
            <a:r>
              <a:rPr lang="en-US" dirty="0" smtClean="0">
                <a:latin typeface="Baskerville"/>
                <a:cs typeface="Baskerville"/>
              </a:rPr>
              <a:t> 13 June </a:t>
            </a:r>
            <a:r>
              <a:rPr lang="en-US" dirty="0" smtClean="0">
                <a:latin typeface="Baskerville"/>
                <a:cs typeface="Baskerville"/>
              </a:rPr>
              <a:t>2013</a:t>
            </a:r>
            <a:endParaRPr lang="en-US" i="1" dirty="0">
              <a:latin typeface="Baskerville"/>
              <a:cs typeface="Baskervill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Del </a:t>
            </a:r>
            <a:r>
              <a:rPr lang="en-US" sz="2800" b="1" i="1" dirty="0" err="1" smtClean="0">
                <a:solidFill>
                  <a:schemeClr val="tx1"/>
                </a:solidFill>
                <a:latin typeface="Baskerville"/>
                <a:ea typeface="+mj-ea"/>
                <a:cs typeface="Baskerville"/>
              </a:rPr>
              <a:t>Genio</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(2007)</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More Moist </a:t>
            </a:r>
            <a:r>
              <a:rPr lang="en-US" sz="2800" b="1" dirty="0" smtClean="0">
                <a:solidFill>
                  <a:schemeClr val="tx1"/>
                </a:solidFill>
                <a:latin typeface="Baskerville"/>
                <a:ea typeface="+mj-ea"/>
                <a:cs typeface="Baskerville"/>
              </a:rPr>
              <a:t>C</a:t>
            </a:r>
            <a:r>
              <a:rPr kumimoji="0" lang="en-US" sz="2800" b="1" i="0" u="none" strike="noStrike" kern="1200" cap="none" spc="0" normalizeH="0" baseline="0" noProof="0" dirty="0" err="1" smtClean="0">
                <a:ln>
                  <a:noFill/>
                </a:ln>
                <a:solidFill>
                  <a:schemeClr val="tx1"/>
                </a:solidFill>
                <a:effectLst/>
                <a:uLnTx/>
                <a:uFillTx/>
                <a:latin typeface="Baskerville"/>
                <a:ea typeface="+mj-ea"/>
                <a:cs typeface="Baskerville"/>
              </a:rPr>
              <a:t>onvection</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in a Future </a:t>
            </a:r>
            <a:r>
              <a:rPr lang="en-US" sz="2800" b="1" dirty="0" smtClean="0">
                <a:solidFill>
                  <a:schemeClr val="tx1"/>
                </a:solidFill>
                <a:latin typeface="Baskerville"/>
                <a:ea typeface="+mj-ea"/>
                <a:cs typeface="Baskerville"/>
              </a:rPr>
              <a:t>W</a:t>
            </a:r>
            <a:r>
              <a:rPr kumimoji="0" lang="en-US" sz="2800" b="1" i="0" u="none" strike="noStrike" kern="1200" cap="none" spc="0" normalizeH="0" noProof="0" dirty="0" err="1" smtClean="0">
                <a:ln>
                  <a:noFill/>
                </a:ln>
                <a:solidFill>
                  <a:schemeClr val="tx1"/>
                </a:solidFill>
                <a:effectLst/>
                <a:uLnTx/>
                <a:uFillTx/>
                <a:latin typeface="Baskerville"/>
                <a:ea typeface="+mj-ea"/>
                <a:cs typeface="Baskerville"/>
              </a:rPr>
              <a:t>armer</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World</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465301" y="1401379"/>
            <a:ext cx="3429000" cy="4572000"/>
          </a:xfrm>
          <a:prstGeom prst="rect">
            <a:avLst/>
          </a:prstGeom>
        </p:spPr>
      </p:pic>
      <p:sp>
        <p:nvSpPr>
          <p:cNvPr id="6" name="TextBox 5"/>
          <p:cNvSpPr txBox="1"/>
          <p:nvPr/>
        </p:nvSpPr>
        <p:spPr>
          <a:xfrm>
            <a:off x="4358508" y="2434897"/>
            <a:ext cx="3944664" cy="2031325"/>
          </a:xfrm>
          <a:prstGeom prst="rect">
            <a:avLst/>
          </a:prstGeom>
          <a:solidFill>
            <a:srgbClr val="F5FF7B"/>
          </a:solidFill>
          <a:ln w="25400" cap="flat" cmpd="sng" algn="ctr">
            <a:solidFill>
              <a:schemeClr val="tx1"/>
            </a:solidFill>
            <a:prstDash val="solid"/>
            <a:round/>
            <a:headEnd type="none" w="med" len="med"/>
            <a:tailEnd type="none" w="med" len="med"/>
          </a:ln>
        </p:spPr>
        <p:txBody>
          <a:bodyPr wrap="square" rtlCol="0">
            <a:spAutoFit/>
          </a:bodyPr>
          <a:lstStyle/>
          <a:p>
            <a:pPr>
              <a:buFontTx/>
              <a:buChar char="-"/>
            </a:pPr>
            <a:r>
              <a:rPr lang="en-US" sz="1400" b="1" dirty="0" smtClean="0">
                <a:latin typeface="Baskerville"/>
                <a:cs typeface="Baskerville"/>
              </a:rPr>
              <a:t> Decrease in the low-end wind shear/updraft speed occurrences.  This indicates perhaps a decrease in the total number of severe weather events.</a:t>
            </a:r>
          </a:p>
          <a:p>
            <a:pPr>
              <a:buFontTx/>
              <a:buChar char="-"/>
            </a:pPr>
            <a:r>
              <a:rPr lang="en-US" sz="1400" b="1" dirty="0" smtClean="0">
                <a:latin typeface="Baskerville"/>
                <a:cs typeface="Baskerville"/>
              </a:rPr>
              <a:t>However, there is an increase in the ‘high-end’ (high updraft / high shear’), probably from the increase in CAPE.</a:t>
            </a:r>
          </a:p>
          <a:p>
            <a:r>
              <a:rPr lang="en-US" sz="1400" b="1" dirty="0" smtClean="0">
                <a:latin typeface="Baskerville"/>
                <a:cs typeface="Baskerville"/>
              </a:rPr>
              <a:t>- Hence, there could be more intense storms (locally).</a:t>
            </a:r>
            <a:endParaRPr lang="en-US" sz="1400" b="1" dirty="0">
              <a:latin typeface="Baskerville"/>
              <a:cs typeface="Baskerville"/>
            </a:endParaRPr>
          </a:p>
        </p:txBody>
      </p:sp>
      <p:sp>
        <p:nvSpPr>
          <p:cNvPr id="7" name="TextBox 6"/>
          <p:cNvSpPr txBox="1"/>
          <p:nvPr/>
        </p:nvSpPr>
        <p:spPr>
          <a:xfrm>
            <a:off x="2829885" y="5421586"/>
            <a:ext cx="708597" cy="246221"/>
          </a:xfrm>
          <a:prstGeom prst="rect">
            <a:avLst/>
          </a:prstGeom>
          <a:noFill/>
        </p:spPr>
        <p:txBody>
          <a:bodyPr wrap="none" rtlCol="0">
            <a:spAutoFit/>
          </a:bodyPr>
          <a:lstStyle/>
          <a:p>
            <a:r>
              <a:rPr lang="en-US" sz="1000" b="1" i="1" dirty="0" smtClean="0">
                <a:latin typeface="Baskerville"/>
                <a:cs typeface="Baskerville"/>
              </a:rPr>
              <a:t>Figure 4</a:t>
            </a:r>
            <a:endParaRPr lang="en-US" sz="1000" b="1" i="1" dirty="0">
              <a:latin typeface="Baskerville"/>
              <a:cs typeface="Baskerville"/>
            </a:endParaRPr>
          </a:p>
        </p:txBody>
      </p:sp>
      <p:sp>
        <p:nvSpPr>
          <p:cNvPr id="8" name="TextBox 7"/>
          <p:cNvSpPr txBox="1"/>
          <p:nvPr/>
        </p:nvSpPr>
        <p:spPr>
          <a:xfrm>
            <a:off x="5377793" y="1401379"/>
            <a:ext cx="184666" cy="369332"/>
          </a:xfrm>
          <a:prstGeom prst="rect">
            <a:avLst/>
          </a:prstGeom>
          <a:noFill/>
        </p:spPr>
        <p:txBody>
          <a:bodyPr wrap="none" rtlCol="0">
            <a:spAutoFit/>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918" y="1110644"/>
            <a:ext cx="4088921" cy="2286000"/>
          </a:xfrm>
          <a:prstGeom prst="rect">
            <a:avLst/>
          </a:prstGeom>
        </p:spPr>
      </p:pic>
      <p:sp>
        <p:nvSpPr>
          <p:cNvPr id="5" name="Title 1"/>
          <p:cNvSpPr txBox="1">
            <a:spLocks/>
          </p:cNvSpPr>
          <p:nvPr/>
        </p:nvSpPr>
        <p:spPr>
          <a:xfrm>
            <a:off x="867104" y="52554"/>
            <a:ext cx="7436068" cy="1007241"/>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Changnon</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(2009)</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Hailstorms Across</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the Nation</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
        <p:nvSpPr>
          <p:cNvPr id="6" name="TextBox 5"/>
          <p:cNvSpPr txBox="1"/>
          <p:nvPr/>
        </p:nvSpPr>
        <p:spPr>
          <a:xfrm>
            <a:off x="3065520" y="3384935"/>
            <a:ext cx="2017967" cy="1169551"/>
          </a:xfrm>
          <a:prstGeom prst="rect">
            <a:avLst/>
          </a:prstGeom>
          <a:solidFill>
            <a:srgbClr val="F5FF7B"/>
          </a:solidFill>
          <a:ln w="12700" cmpd="sng">
            <a:solidFill>
              <a:schemeClr val="tx1"/>
            </a:solidFill>
          </a:ln>
        </p:spPr>
        <p:txBody>
          <a:bodyPr wrap="square" rtlCol="0">
            <a:spAutoFit/>
          </a:bodyPr>
          <a:lstStyle/>
          <a:p>
            <a:r>
              <a:rPr lang="en-US" sz="1400" b="1" dirty="0" smtClean="0">
                <a:latin typeface="Baskerville"/>
                <a:cs typeface="Baskerville"/>
              </a:rPr>
              <a:t>Observed overall decline in number of hail days.  Real or changes in observing practices?</a:t>
            </a:r>
            <a:endParaRPr lang="en-US" sz="1400" b="1" dirty="0">
              <a:latin typeface="Baskerville"/>
              <a:cs typeface="Baskerville"/>
            </a:endParaRPr>
          </a:p>
        </p:txBody>
      </p:sp>
      <p:pic>
        <p:nvPicPr>
          <p:cNvPr id="7" name="Picture 6"/>
          <p:cNvPicPr>
            <a:picLocks noChangeAspect="1"/>
          </p:cNvPicPr>
          <p:nvPr/>
        </p:nvPicPr>
        <p:blipFill>
          <a:blip r:embed="rId3"/>
          <a:stretch>
            <a:fillRect/>
          </a:stretch>
        </p:blipFill>
        <p:spPr>
          <a:xfrm>
            <a:off x="5687831" y="1136921"/>
            <a:ext cx="2817341" cy="2286000"/>
          </a:xfrm>
          <a:prstGeom prst="rect">
            <a:avLst/>
          </a:prstGeom>
        </p:spPr>
      </p:pic>
      <p:sp>
        <p:nvSpPr>
          <p:cNvPr id="8" name="TextBox 7"/>
          <p:cNvSpPr txBox="1"/>
          <p:nvPr/>
        </p:nvSpPr>
        <p:spPr>
          <a:xfrm>
            <a:off x="5355003" y="3422921"/>
            <a:ext cx="3380809" cy="1169551"/>
          </a:xfrm>
          <a:prstGeom prst="rect">
            <a:avLst/>
          </a:prstGeom>
          <a:solidFill>
            <a:schemeClr val="accent6">
              <a:lumMod val="20000"/>
              <a:lumOff val="80000"/>
            </a:schemeClr>
          </a:solidFill>
          <a:ln w="12700" cmpd="sng">
            <a:solidFill>
              <a:schemeClr val="tx1"/>
            </a:solidFill>
          </a:ln>
        </p:spPr>
        <p:txBody>
          <a:bodyPr wrap="square" rtlCol="0">
            <a:spAutoFit/>
          </a:bodyPr>
          <a:lstStyle/>
          <a:p>
            <a:r>
              <a:rPr lang="en-US" sz="1400" b="1" dirty="0" smtClean="0">
                <a:latin typeface="Baskerville"/>
                <a:cs typeface="Baskerville"/>
              </a:rPr>
              <a:t>The downward trend seen nationally is non-uniform.  There are ‘up’ trends in hail in the favored areas (i.e., Great Plains and Western High Plains) and also along the SE Coast.</a:t>
            </a:r>
            <a:endParaRPr lang="en-US" sz="1400" b="1" dirty="0">
              <a:latin typeface="Baskerville"/>
              <a:cs typeface="Baskerville"/>
            </a:endParaRPr>
          </a:p>
        </p:txBody>
      </p:sp>
      <p:pic>
        <p:nvPicPr>
          <p:cNvPr id="9" name="Picture 8"/>
          <p:cNvPicPr>
            <a:picLocks noChangeAspect="1"/>
          </p:cNvPicPr>
          <p:nvPr/>
        </p:nvPicPr>
        <p:blipFill>
          <a:blip r:embed="rId4"/>
          <a:stretch>
            <a:fillRect/>
          </a:stretch>
        </p:blipFill>
        <p:spPr>
          <a:xfrm>
            <a:off x="128918" y="3422921"/>
            <a:ext cx="2361363" cy="3200400"/>
          </a:xfrm>
          <a:prstGeom prst="rect">
            <a:avLst/>
          </a:prstGeom>
        </p:spPr>
      </p:pic>
      <p:cxnSp>
        <p:nvCxnSpPr>
          <p:cNvPr id="11" name="Straight Arrow Connector 10"/>
          <p:cNvCxnSpPr>
            <a:stCxn id="6" idx="1"/>
          </p:cNvCxnSpPr>
          <p:nvPr/>
        </p:nvCxnSpPr>
        <p:spPr>
          <a:xfrm rot="10800000" flipV="1">
            <a:off x="2294760" y="3969710"/>
            <a:ext cx="770761" cy="584775"/>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490281" y="5342760"/>
            <a:ext cx="3056759" cy="738664"/>
          </a:xfrm>
          <a:prstGeom prst="rect">
            <a:avLst/>
          </a:prstGeom>
          <a:solidFill>
            <a:schemeClr val="bg2">
              <a:lumMod val="90000"/>
            </a:schemeClr>
          </a:solidFill>
          <a:ln w="12700" cmpd="sng">
            <a:solidFill>
              <a:schemeClr val="tx1"/>
            </a:solidFill>
          </a:ln>
        </p:spPr>
        <p:txBody>
          <a:bodyPr wrap="square" rtlCol="0">
            <a:spAutoFit/>
          </a:bodyPr>
          <a:lstStyle/>
          <a:p>
            <a:r>
              <a:rPr lang="en-US" sz="1400" b="1" dirty="0" smtClean="0">
                <a:latin typeface="Baskerville"/>
                <a:cs typeface="Baskerville"/>
              </a:rPr>
              <a:t>We also see a flat trend in reported hail losses (with some </a:t>
            </a:r>
            <a:r>
              <a:rPr lang="en-US" sz="1400" b="1" dirty="0" err="1" smtClean="0">
                <a:latin typeface="Baskerville"/>
                <a:cs typeface="Baskerville"/>
              </a:rPr>
              <a:t>interannual</a:t>
            </a:r>
            <a:r>
              <a:rPr lang="en-US" sz="1400" b="1" dirty="0" smtClean="0">
                <a:latin typeface="Baskerville"/>
                <a:cs typeface="Baskerville"/>
              </a:rPr>
              <a:t> variability).</a:t>
            </a:r>
            <a:endParaRPr lang="en-US" sz="1400" b="1" dirty="0">
              <a:latin typeface="Baskerville"/>
              <a:cs typeface="Baskerville"/>
            </a:endParaRPr>
          </a:p>
        </p:txBody>
      </p:sp>
      <p:cxnSp>
        <p:nvCxnSpPr>
          <p:cNvPr id="17" name="Straight Arrow Connector 16"/>
          <p:cNvCxnSpPr/>
          <p:nvPr/>
        </p:nvCxnSpPr>
        <p:spPr>
          <a:xfrm rot="16200000" flipV="1">
            <a:off x="3061986" y="2534771"/>
            <a:ext cx="1329612" cy="446689"/>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85869" y="6377409"/>
            <a:ext cx="4988928" cy="400110"/>
          </a:xfrm>
          <a:prstGeom prst="rect">
            <a:avLst/>
          </a:prstGeom>
          <a:noFill/>
        </p:spPr>
        <p:txBody>
          <a:bodyPr wrap="none" rtlCol="0">
            <a:spAutoFit/>
          </a:bodyPr>
          <a:lstStyle/>
          <a:p>
            <a:r>
              <a:rPr lang="en-US" sz="1000" dirty="0" err="1" smtClean="0">
                <a:latin typeface="Baskerville"/>
                <a:cs typeface="Baskerville"/>
              </a:rPr>
              <a:t>Changnon</a:t>
            </a:r>
            <a:r>
              <a:rPr lang="en-US" sz="1000" dirty="0" smtClean="0">
                <a:latin typeface="Baskerville"/>
                <a:cs typeface="Baskerville"/>
              </a:rPr>
              <a:t>, S. A., D. </a:t>
            </a:r>
            <a:r>
              <a:rPr lang="en-US" sz="1000" dirty="0" err="1" smtClean="0">
                <a:latin typeface="Baskerville"/>
                <a:cs typeface="Baskerville"/>
              </a:rPr>
              <a:t>Changnon</a:t>
            </a:r>
            <a:r>
              <a:rPr lang="en-US" sz="1000" dirty="0" smtClean="0">
                <a:latin typeface="Baskerville"/>
                <a:cs typeface="Baskerville"/>
              </a:rPr>
              <a:t>, and S. D. </a:t>
            </a:r>
            <a:r>
              <a:rPr lang="en-US" sz="1000" dirty="0" err="1" smtClean="0">
                <a:latin typeface="Baskerville"/>
                <a:cs typeface="Baskerville"/>
              </a:rPr>
              <a:t>Hilberg</a:t>
            </a:r>
            <a:r>
              <a:rPr lang="en-US" sz="1000" dirty="0" smtClean="0">
                <a:latin typeface="Baskerville"/>
                <a:cs typeface="Baskerville"/>
              </a:rPr>
              <a:t>, 2009:  </a:t>
            </a:r>
            <a:r>
              <a:rPr lang="en-US" sz="1000" i="1" dirty="0" smtClean="0">
                <a:latin typeface="Baskerville"/>
                <a:cs typeface="Baskerville"/>
              </a:rPr>
              <a:t>Hailstorms Across the Nation</a:t>
            </a:r>
            <a:r>
              <a:rPr lang="en-US" sz="1000" dirty="0" smtClean="0">
                <a:latin typeface="Baskerville"/>
                <a:cs typeface="Baskerville"/>
              </a:rPr>
              <a:t>:  </a:t>
            </a:r>
            <a:r>
              <a:rPr lang="en-US" sz="1000" i="1" dirty="0" smtClean="0">
                <a:latin typeface="Baskerville"/>
                <a:cs typeface="Baskerville"/>
              </a:rPr>
              <a:t>An</a:t>
            </a:r>
          </a:p>
          <a:p>
            <a:r>
              <a:rPr lang="en-US" sz="1000" i="1" dirty="0" smtClean="0">
                <a:latin typeface="Baskerville"/>
                <a:cs typeface="Baskerville"/>
              </a:rPr>
              <a:t>Atlas about Hail and its Damages</a:t>
            </a:r>
            <a:r>
              <a:rPr lang="en-US" sz="1000" dirty="0" smtClean="0">
                <a:latin typeface="Baskerville"/>
                <a:cs typeface="Baskerville"/>
              </a:rPr>
              <a:t>.  Published by the Midwestern Regional Climate Center.  92 pp.</a:t>
            </a:r>
            <a:endParaRPr lang="en-US" sz="1000" dirty="0">
              <a:latin typeface="Baskerville"/>
              <a:cs typeface="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3269" y="1308538"/>
            <a:ext cx="3794961" cy="2286000"/>
          </a:xfrm>
          <a:prstGeom prst="rect">
            <a:avLst/>
          </a:prstGeom>
        </p:spPr>
      </p:pic>
      <p:sp>
        <p:nvSpPr>
          <p:cNvPr id="5" name="Title 1"/>
          <p:cNvSpPr txBox="1">
            <a:spLocks/>
          </p:cNvSpPr>
          <p:nvPr/>
        </p:nvSpPr>
        <p:spPr>
          <a:xfrm>
            <a:off x="867104" y="52554"/>
            <a:ext cx="7436068" cy="1007241"/>
          </a:xfrm>
          <a:prstGeom prst="rect">
            <a:avLst/>
          </a:prstGeom>
          <a:solidFill>
            <a:schemeClr val="accent6">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Changnon</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(2009)</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Hailstorms Across</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the Nation</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
        <p:nvSpPr>
          <p:cNvPr id="6" name="TextBox 5"/>
          <p:cNvSpPr txBox="1"/>
          <p:nvPr/>
        </p:nvSpPr>
        <p:spPr>
          <a:xfrm>
            <a:off x="404648" y="3748690"/>
            <a:ext cx="3897587" cy="1600438"/>
          </a:xfrm>
          <a:prstGeom prst="rect">
            <a:avLst/>
          </a:prstGeom>
          <a:solidFill>
            <a:schemeClr val="bg2">
              <a:lumMod val="90000"/>
            </a:schemeClr>
          </a:solidFill>
          <a:ln w="12700" cmpd="sng">
            <a:solidFill>
              <a:schemeClr val="tx1"/>
            </a:solidFill>
          </a:ln>
        </p:spPr>
        <p:txBody>
          <a:bodyPr wrap="square" rtlCol="0">
            <a:spAutoFit/>
          </a:bodyPr>
          <a:lstStyle/>
          <a:p>
            <a:pPr algn="just"/>
            <a:r>
              <a:rPr lang="en-US" sz="1400" b="1" dirty="0" smtClean="0">
                <a:latin typeface="Baskerville"/>
                <a:cs typeface="Baskerville"/>
              </a:rPr>
              <a:t>There is variability seen in the crop-hail loss across the nations.  There are high values in the 1950s and early 1960s, then a low period during the 1970s, a spike in 1980, low values again and then a big spike in the 1990s (1993 as the max).  Since, there has been a sharp downturn.</a:t>
            </a:r>
            <a:endParaRPr lang="en-US" sz="1400" b="1" dirty="0">
              <a:latin typeface="Baskerville"/>
              <a:cs typeface="Baskerville"/>
            </a:endParaRPr>
          </a:p>
        </p:txBody>
      </p:sp>
      <p:sp>
        <p:nvSpPr>
          <p:cNvPr id="7" name="TextBox 6"/>
          <p:cNvSpPr txBox="1"/>
          <p:nvPr/>
        </p:nvSpPr>
        <p:spPr>
          <a:xfrm>
            <a:off x="4598277" y="2137103"/>
            <a:ext cx="4396826" cy="1815882"/>
          </a:xfrm>
          <a:prstGeom prst="rect">
            <a:avLst/>
          </a:prstGeom>
          <a:solidFill>
            <a:schemeClr val="bg1">
              <a:lumMod val="95000"/>
            </a:schemeClr>
          </a:solidFill>
          <a:ln w="12700" cmpd="sng">
            <a:solidFill>
              <a:schemeClr val="tx1"/>
            </a:solidFill>
          </a:ln>
        </p:spPr>
        <p:txBody>
          <a:bodyPr wrap="square" rtlCol="0">
            <a:spAutoFit/>
          </a:bodyPr>
          <a:lstStyle/>
          <a:p>
            <a:pPr algn="just"/>
            <a:r>
              <a:rPr lang="en-US" sz="1400" b="1" dirty="0" smtClean="0">
                <a:latin typeface="Baskerville"/>
                <a:cs typeface="Baskerville"/>
              </a:rPr>
              <a:t>The authors have noted the following about linear trends in crop-hail loss:  </a:t>
            </a:r>
          </a:p>
          <a:p>
            <a:pPr marL="342900" indent="-342900" algn="just">
              <a:buAutoNum type="arabicParenR"/>
            </a:pPr>
            <a:r>
              <a:rPr lang="en-US" sz="1400" b="1" dirty="0" smtClean="0">
                <a:latin typeface="Baskerville"/>
                <a:cs typeface="Baskerville"/>
              </a:rPr>
              <a:t>States in the High Plains and mountains (except for Kansas) had flat trends; </a:t>
            </a:r>
          </a:p>
          <a:p>
            <a:pPr marL="342900" indent="-342900" algn="just">
              <a:buAutoNum type="arabicParenR"/>
            </a:pPr>
            <a:r>
              <a:rPr lang="en-US" sz="1400" b="1" dirty="0" smtClean="0">
                <a:latin typeface="Baskerville"/>
                <a:cs typeface="Baskerville"/>
              </a:rPr>
              <a:t>Midwestern states, including Kentucky and Tennessee, had downward trends; and </a:t>
            </a:r>
          </a:p>
          <a:p>
            <a:pPr marL="342900" indent="-342900" algn="just">
              <a:buAutoNum type="arabicParenR"/>
            </a:pPr>
            <a:r>
              <a:rPr lang="en-US" sz="1400" b="1" dirty="0" smtClean="0">
                <a:latin typeface="Baskerville"/>
                <a:cs typeface="Baskerville"/>
              </a:rPr>
              <a:t>Southeastern states had upward trends.</a:t>
            </a:r>
          </a:p>
          <a:p>
            <a:endParaRPr lang="en-US" sz="1400" b="1" dirty="0">
              <a:latin typeface="Baskerville"/>
              <a:cs typeface="Baskervill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4">
              <a:lumMod val="40000"/>
              <a:lumOff val="6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Kunkel</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(2013)</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Trends in Extreme Weather</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294712" y="1525057"/>
            <a:ext cx="4019385" cy="2743200"/>
          </a:xfrm>
          <a:prstGeom prst="rect">
            <a:avLst/>
          </a:prstGeom>
        </p:spPr>
      </p:pic>
      <p:sp>
        <p:nvSpPr>
          <p:cNvPr id="6" name="TextBox 5"/>
          <p:cNvSpPr txBox="1"/>
          <p:nvPr/>
        </p:nvSpPr>
        <p:spPr>
          <a:xfrm>
            <a:off x="652903" y="1753072"/>
            <a:ext cx="2674221" cy="892552"/>
          </a:xfrm>
          <a:prstGeom prst="rect">
            <a:avLst/>
          </a:prstGeom>
          <a:noFill/>
        </p:spPr>
        <p:txBody>
          <a:bodyPr wrap="square" rtlCol="0">
            <a:spAutoFit/>
          </a:bodyPr>
          <a:lstStyle/>
          <a:p>
            <a:r>
              <a:rPr lang="en-US" sz="1300" b="1" i="1" dirty="0" smtClean="0">
                <a:latin typeface="Baskerville"/>
                <a:cs typeface="Baskerville"/>
              </a:rPr>
              <a:t>The trend is up for weak (F0) tornadoes, but F1+ tornadoes has high variance and perhaps no trend.</a:t>
            </a:r>
            <a:endParaRPr lang="en-US" sz="1300" b="1" i="1" dirty="0">
              <a:latin typeface="Baskerville"/>
              <a:cs typeface="Baskerville"/>
            </a:endParaRPr>
          </a:p>
        </p:txBody>
      </p:sp>
      <p:sp>
        <p:nvSpPr>
          <p:cNvPr id="7" name="TextBox 6"/>
          <p:cNvSpPr txBox="1"/>
          <p:nvPr/>
        </p:nvSpPr>
        <p:spPr>
          <a:xfrm>
            <a:off x="4314097" y="2469931"/>
            <a:ext cx="4630394" cy="2554545"/>
          </a:xfrm>
          <a:prstGeom prst="rect">
            <a:avLst/>
          </a:prstGeom>
          <a:noFill/>
        </p:spPr>
        <p:txBody>
          <a:bodyPr wrap="none" rtlCol="0">
            <a:spAutoFit/>
          </a:bodyPr>
          <a:lstStyle/>
          <a:p>
            <a:r>
              <a:rPr lang="en-US" sz="1600" u="sng" dirty="0" smtClean="0">
                <a:latin typeface="Baskerville"/>
                <a:cs typeface="Baskerville"/>
              </a:rPr>
              <a:t>Conclusions on changes in severe storms are that:</a:t>
            </a:r>
          </a:p>
          <a:p>
            <a:pPr marL="342900" indent="-342900">
              <a:buAutoNum type="arabicParenBoth"/>
            </a:pPr>
            <a:r>
              <a:rPr lang="en-US" sz="1600" dirty="0" smtClean="0">
                <a:latin typeface="Baskerville"/>
                <a:cs typeface="Baskerville"/>
              </a:rPr>
              <a:t>The data are fraught with inconsistencies.</a:t>
            </a:r>
          </a:p>
          <a:p>
            <a:pPr marL="342900" indent="-342900">
              <a:buAutoNum type="arabicParenBoth"/>
            </a:pPr>
            <a:r>
              <a:rPr lang="en-US" sz="1600" dirty="0" smtClean="0">
                <a:latin typeface="Baskerville"/>
                <a:cs typeface="Baskerville"/>
              </a:rPr>
              <a:t>Though background conditions may grow more</a:t>
            </a:r>
          </a:p>
          <a:p>
            <a:pPr marL="342900" indent="-342900"/>
            <a:r>
              <a:rPr lang="en-US" sz="1600" dirty="0" smtClean="0">
                <a:latin typeface="Baskerville"/>
                <a:cs typeface="Baskerville"/>
              </a:rPr>
              <a:t>favorable in the future, the recent past has so</a:t>
            </a:r>
          </a:p>
          <a:p>
            <a:pPr marL="342900" indent="-342900"/>
            <a:r>
              <a:rPr lang="en-US" sz="1600" dirty="0" smtClean="0">
                <a:latin typeface="Baskerville"/>
                <a:cs typeface="Baskerville"/>
              </a:rPr>
              <a:t>much </a:t>
            </a:r>
            <a:r>
              <a:rPr lang="en-US" sz="1600" dirty="0" err="1" smtClean="0">
                <a:latin typeface="Baskerville"/>
                <a:cs typeface="Baskerville"/>
              </a:rPr>
              <a:t>interannual</a:t>
            </a:r>
            <a:r>
              <a:rPr lang="en-US" sz="1600" dirty="0" smtClean="0">
                <a:latin typeface="Baskerville"/>
                <a:cs typeface="Baskerville"/>
              </a:rPr>
              <a:t> variance that trends become</a:t>
            </a:r>
          </a:p>
          <a:p>
            <a:pPr marL="342900" indent="-342900"/>
            <a:r>
              <a:rPr lang="en-US" sz="1600" dirty="0" smtClean="0">
                <a:latin typeface="Baskerville"/>
                <a:cs typeface="Baskerville"/>
              </a:rPr>
              <a:t>statistically insignificant.</a:t>
            </a:r>
          </a:p>
          <a:p>
            <a:pPr marL="342900" indent="-342900"/>
            <a:r>
              <a:rPr lang="en-US" sz="1600" dirty="0" smtClean="0">
                <a:latin typeface="Baskerville"/>
                <a:cs typeface="Baskerville"/>
              </a:rPr>
              <a:t>(3)   Best statistical (and physical) links to severe vs. non</a:t>
            </a:r>
          </a:p>
          <a:p>
            <a:pPr marL="342900" indent="-342900"/>
            <a:r>
              <a:rPr lang="en-US" sz="1600" dirty="0" smtClean="0">
                <a:latin typeface="Baskerville"/>
                <a:cs typeface="Baskerville"/>
              </a:rPr>
              <a:t>severe storms is comparing shear to max updraft (high</a:t>
            </a:r>
          </a:p>
          <a:p>
            <a:pPr marL="342900" indent="-342900"/>
            <a:r>
              <a:rPr lang="en-US" sz="1600" dirty="0" smtClean="0">
                <a:latin typeface="Baskerville"/>
                <a:cs typeface="Baskerville"/>
              </a:rPr>
              <a:t>shear/moderate-high </a:t>
            </a:r>
            <a:r>
              <a:rPr lang="en-US" sz="1600" dirty="0" err="1" smtClean="0">
                <a:latin typeface="Baskerville"/>
                <a:cs typeface="Baskerville"/>
              </a:rPr>
              <a:t>W</a:t>
            </a:r>
            <a:r>
              <a:rPr lang="en-US" sz="1600" i="1" dirty="0" err="1" smtClean="0">
                <a:latin typeface="Baskerville"/>
                <a:cs typeface="Baskerville"/>
              </a:rPr>
              <a:t>max</a:t>
            </a:r>
            <a:r>
              <a:rPr lang="en-US" sz="1600" dirty="0" smtClean="0">
                <a:latin typeface="Baskerville"/>
                <a:cs typeface="Baskerville"/>
              </a:rPr>
              <a:t> yields better chance of </a:t>
            </a:r>
          </a:p>
          <a:p>
            <a:pPr marL="342900" indent="-342900"/>
            <a:r>
              <a:rPr lang="en-US" sz="1600" dirty="0" smtClean="0">
                <a:latin typeface="Baskerville"/>
                <a:cs typeface="Baskerville"/>
              </a:rPr>
              <a:t>tornadoes.</a:t>
            </a:r>
            <a:endParaRPr lang="en-US" sz="1600" dirty="0">
              <a:latin typeface="Baskerville"/>
              <a:cs typeface="Baskerville"/>
            </a:endParaRPr>
          </a:p>
        </p:txBody>
      </p:sp>
      <p:sp>
        <p:nvSpPr>
          <p:cNvPr id="8" name="TextBox 7"/>
          <p:cNvSpPr txBox="1"/>
          <p:nvPr/>
        </p:nvSpPr>
        <p:spPr>
          <a:xfrm>
            <a:off x="3985869" y="6377409"/>
            <a:ext cx="5074451" cy="400110"/>
          </a:xfrm>
          <a:prstGeom prst="rect">
            <a:avLst/>
          </a:prstGeom>
          <a:noFill/>
        </p:spPr>
        <p:txBody>
          <a:bodyPr wrap="none" rtlCol="0">
            <a:spAutoFit/>
          </a:bodyPr>
          <a:lstStyle/>
          <a:p>
            <a:r>
              <a:rPr lang="en-US" sz="1000" dirty="0" smtClean="0">
                <a:latin typeface="Baskerville"/>
                <a:cs typeface="Baskerville"/>
              </a:rPr>
              <a:t>Kunkel, K. E., and Coauthors, 2013:  Monitoring and understanding trends in extreme storms:</a:t>
            </a:r>
          </a:p>
          <a:p>
            <a:r>
              <a:rPr lang="en-US" sz="1000" dirty="0" smtClean="0">
                <a:latin typeface="Baskerville"/>
                <a:cs typeface="Baskerville"/>
              </a:rPr>
              <a:t>State of knowledge.  </a:t>
            </a:r>
            <a:r>
              <a:rPr lang="en-US" sz="1000" i="1" dirty="0" smtClean="0">
                <a:latin typeface="Baskerville"/>
                <a:cs typeface="Baskerville"/>
              </a:rPr>
              <a:t>Bull. Amer. Meteor. Soc., </a:t>
            </a:r>
            <a:r>
              <a:rPr lang="en-US" sz="1000" b="1" dirty="0" smtClean="0">
                <a:latin typeface="Baskerville"/>
                <a:cs typeface="Baskerville"/>
              </a:rPr>
              <a:t>94</a:t>
            </a:r>
            <a:r>
              <a:rPr lang="en-US" sz="1000" dirty="0" smtClean="0">
                <a:latin typeface="Baskerville"/>
                <a:cs typeface="Baskerville"/>
              </a:rPr>
              <a:t>, 499-514.</a:t>
            </a:r>
            <a:endParaRPr lang="en-US" sz="1000" dirty="0">
              <a:latin typeface="Baskerville"/>
              <a:cs typeface="Baskervill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3D92FE"/>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Smith</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(2012)</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Convective Mode </a:t>
            </a:r>
            <a:r>
              <a:rPr lang="en-US" sz="2800" b="1" dirty="0" smtClean="0">
                <a:solidFill>
                  <a:schemeClr val="tx1"/>
                </a:solidFill>
                <a:latin typeface="Baskerville"/>
                <a:ea typeface="+mj-ea"/>
                <a:cs typeface="Baskerville"/>
              </a:rPr>
              <a:t>Climatology in the U.S.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867104" y="1363899"/>
            <a:ext cx="7192538" cy="4572000"/>
          </a:xfrm>
          <a:prstGeom prst="rect">
            <a:avLst/>
          </a:prstGeom>
        </p:spPr>
      </p:pic>
      <p:sp>
        <p:nvSpPr>
          <p:cNvPr id="6" name="TextBox 5"/>
          <p:cNvSpPr txBox="1"/>
          <p:nvPr/>
        </p:nvSpPr>
        <p:spPr>
          <a:xfrm>
            <a:off x="2727883" y="5612734"/>
            <a:ext cx="3662313" cy="323165"/>
          </a:xfrm>
          <a:prstGeom prst="rect">
            <a:avLst/>
          </a:prstGeom>
          <a:solidFill>
            <a:srgbClr val="FFB7BD"/>
          </a:solidFill>
          <a:ln w="12700" cmpd="sng">
            <a:solidFill>
              <a:schemeClr val="tx1"/>
            </a:solidFill>
          </a:ln>
        </p:spPr>
        <p:txBody>
          <a:bodyPr wrap="none" rtlCol="0">
            <a:spAutoFit/>
          </a:bodyPr>
          <a:lstStyle/>
          <a:p>
            <a:r>
              <a:rPr lang="en-US" sz="1500" b="1" i="1" dirty="0" smtClean="0">
                <a:latin typeface="Calisto MT"/>
                <a:cs typeface="Calisto MT"/>
              </a:rPr>
              <a:t>Binning tornado events by the type of storm.</a:t>
            </a:r>
            <a:endParaRPr lang="en-US" sz="1500" b="1" i="1" dirty="0">
              <a:latin typeface="Calisto MT"/>
              <a:cs typeface="Calisto MT"/>
            </a:endParaRPr>
          </a:p>
        </p:txBody>
      </p:sp>
      <p:sp>
        <p:nvSpPr>
          <p:cNvPr id="7" name="TextBox 6"/>
          <p:cNvSpPr txBox="1"/>
          <p:nvPr/>
        </p:nvSpPr>
        <p:spPr>
          <a:xfrm>
            <a:off x="3997915" y="2513333"/>
            <a:ext cx="1724304" cy="954107"/>
          </a:xfrm>
          <a:prstGeom prst="rect">
            <a:avLst/>
          </a:prstGeom>
          <a:solidFill>
            <a:schemeClr val="accent6"/>
          </a:solidFill>
          <a:ln w="12700" cmpd="sng">
            <a:solidFill>
              <a:schemeClr val="tx1"/>
            </a:solidFill>
          </a:ln>
        </p:spPr>
        <p:txBody>
          <a:bodyPr wrap="none" rtlCol="0">
            <a:spAutoFit/>
          </a:bodyPr>
          <a:lstStyle/>
          <a:p>
            <a:r>
              <a:rPr lang="en-US" sz="1400" b="1" i="1" dirty="0" smtClean="0">
                <a:latin typeface="Calisto MT"/>
                <a:cs typeface="Calisto MT"/>
              </a:rPr>
              <a:t>Most of the Central </a:t>
            </a:r>
          </a:p>
          <a:p>
            <a:r>
              <a:rPr lang="en-US" sz="1400" b="1" i="1" dirty="0" smtClean="0">
                <a:latin typeface="Calisto MT"/>
                <a:cs typeface="Calisto MT"/>
              </a:rPr>
              <a:t>Plains tornadoes are </a:t>
            </a:r>
          </a:p>
          <a:p>
            <a:r>
              <a:rPr lang="en-US" sz="1400" b="1" i="1" dirty="0" smtClean="0">
                <a:latin typeface="Calisto MT"/>
                <a:cs typeface="Calisto MT"/>
              </a:rPr>
              <a:t>from right-moving</a:t>
            </a:r>
          </a:p>
          <a:p>
            <a:r>
              <a:rPr lang="en-US" sz="1400" b="1" i="1" dirty="0" err="1" smtClean="0">
                <a:latin typeface="Calisto MT"/>
                <a:cs typeface="Calisto MT"/>
              </a:rPr>
              <a:t>supercells</a:t>
            </a:r>
            <a:r>
              <a:rPr lang="en-US" sz="1400" b="1" i="1" dirty="0" smtClean="0">
                <a:latin typeface="Calisto MT"/>
                <a:cs typeface="Calisto MT"/>
              </a:rPr>
              <a:t>.</a:t>
            </a:r>
            <a:endParaRPr lang="en-US" sz="1400" b="1" i="1" dirty="0">
              <a:latin typeface="Calisto MT"/>
              <a:cs typeface="Calisto MT"/>
            </a:endParaRPr>
          </a:p>
        </p:txBody>
      </p:sp>
      <p:sp>
        <p:nvSpPr>
          <p:cNvPr id="8" name="TextBox 7"/>
          <p:cNvSpPr txBox="1"/>
          <p:nvPr/>
        </p:nvSpPr>
        <p:spPr>
          <a:xfrm>
            <a:off x="3854813" y="4534732"/>
            <a:ext cx="2092868" cy="738664"/>
          </a:xfrm>
          <a:prstGeom prst="rect">
            <a:avLst/>
          </a:prstGeom>
          <a:solidFill>
            <a:schemeClr val="accent6"/>
          </a:solidFill>
          <a:ln w="12700" cmpd="sng">
            <a:solidFill>
              <a:schemeClr val="tx1"/>
            </a:solidFill>
          </a:ln>
        </p:spPr>
        <p:txBody>
          <a:bodyPr wrap="square" rtlCol="0">
            <a:spAutoFit/>
          </a:bodyPr>
          <a:lstStyle/>
          <a:p>
            <a:r>
              <a:rPr lang="en-US" sz="1400" b="1" i="1" dirty="0" smtClean="0">
                <a:latin typeface="Calisto MT"/>
                <a:cs typeface="Calisto MT"/>
              </a:rPr>
              <a:t>Lines dominate primarily </a:t>
            </a:r>
          </a:p>
          <a:p>
            <a:r>
              <a:rPr lang="en-US" sz="1400" b="1" i="1" dirty="0" smtClean="0">
                <a:latin typeface="Calisto MT"/>
                <a:cs typeface="Calisto MT"/>
              </a:rPr>
              <a:t>in the Midwest and parts of the SE.</a:t>
            </a:r>
            <a:endParaRPr lang="en-US" sz="1400" b="1" i="1" dirty="0">
              <a:latin typeface="Calisto MT"/>
              <a:cs typeface="Calisto MT"/>
            </a:endParaRPr>
          </a:p>
        </p:txBody>
      </p:sp>
      <p:sp>
        <p:nvSpPr>
          <p:cNvPr id="9" name="TextBox 8"/>
          <p:cNvSpPr txBox="1"/>
          <p:nvPr/>
        </p:nvSpPr>
        <p:spPr>
          <a:xfrm>
            <a:off x="2385584" y="6377409"/>
            <a:ext cx="6673270" cy="400110"/>
          </a:xfrm>
          <a:prstGeom prst="rect">
            <a:avLst/>
          </a:prstGeom>
          <a:noFill/>
        </p:spPr>
        <p:txBody>
          <a:bodyPr wrap="square" rtlCol="0">
            <a:spAutoFit/>
          </a:bodyPr>
          <a:lstStyle/>
          <a:p>
            <a:r>
              <a:rPr lang="en-US" sz="1000" dirty="0" smtClean="0">
                <a:latin typeface="Baskerville"/>
                <a:cs typeface="Baskerville"/>
              </a:rPr>
              <a:t>Smith, B. T., R. L. Thompson, J. S. Grams, C. Broyles, and H. E. Brooks, 2012:  Convective modes for significant severe thunderstorms in the Contiguous United States.  Part I:  Storm classification and climatology.  </a:t>
            </a:r>
            <a:r>
              <a:rPr lang="en-US" sz="1000" i="1" dirty="0" err="1" smtClean="0">
                <a:latin typeface="Baskerville"/>
                <a:cs typeface="Baskerville"/>
              </a:rPr>
              <a:t>Wea</a:t>
            </a:r>
            <a:r>
              <a:rPr lang="en-US" sz="1000" i="1" dirty="0" smtClean="0">
                <a:latin typeface="Baskerville"/>
                <a:cs typeface="Baskerville"/>
              </a:rPr>
              <a:t>. Forecasting., </a:t>
            </a:r>
            <a:r>
              <a:rPr lang="en-US" sz="1000" b="1" dirty="0" smtClean="0">
                <a:latin typeface="Baskerville"/>
                <a:cs typeface="Baskerville"/>
              </a:rPr>
              <a:t>27</a:t>
            </a:r>
            <a:r>
              <a:rPr lang="en-US" sz="1000" dirty="0" smtClean="0">
                <a:latin typeface="Baskerville"/>
                <a:cs typeface="Baskerville"/>
              </a:rPr>
              <a:t>, 1114-1135.</a:t>
            </a:r>
            <a:endParaRPr lang="en-US" sz="1000" dirty="0">
              <a:latin typeface="Baskerville"/>
              <a:cs typeface="Baskervill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7104" y="1370098"/>
            <a:ext cx="7219375" cy="4572000"/>
          </a:xfrm>
          <a:prstGeom prst="rect">
            <a:avLst/>
          </a:prstGeom>
        </p:spPr>
      </p:pic>
      <p:sp>
        <p:nvSpPr>
          <p:cNvPr id="6" name="TextBox 5"/>
          <p:cNvSpPr txBox="1"/>
          <p:nvPr/>
        </p:nvSpPr>
        <p:spPr>
          <a:xfrm>
            <a:off x="3604384" y="1370098"/>
            <a:ext cx="1396735" cy="400110"/>
          </a:xfrm>
          <a:prstGeom prst="rect">
            <a:avLst/>
          </a:prstGeom>
          <a:solidFill>
            <a:schemeClr val="bg1">
              <a:lumMod val="95000"/>
            </a:schemeClr>
          </a:solidFill>
          <a:ln w="12700" cmpd="sng">
            <a:solidFill>
              <a:schemeClr val="tx1"/>
            </a:solidFill>
          </a:ln>
        </p:spPr>
        <p:txBody>
          <a:bodyPr wrap="square" rtlCol="0">
            <a:spAutoFit/>
          </a:bodyPr>
          <a:lstStyle/>
          <a:p>
            <a:r>
              <a:rPr lang="en-US" sz="1000" b="1" i="1" dirty="0" smtClean="0">
                <a:latin typeface="Calisto MT"/>
                <a:cs typeface="Calisto MT"/>
              </a:rPr>
              <a:t>Discrete and cluster RM dominate spring.</a:t>
            </a:r>
            <a:endParaRPr lang="en-US" sz="1000" b="1" i="1" dirty="0">
              <a:latin typeface="Calisto MT"/>
              <a:cs typeface="Calisto MT"/>
            </a:endParaRPr>
          </a:p>
        </p:txBody>
      </p:sp>
      <p:cxnSp>
        <p:nvCxnSpPr>
          <p:cNvPr id="8" name="Straight Arrow Connector 7"/>
          <p:cNvCxnSpPr/>
          <p:nvPr/>
        </p:nvCxnSpPr>
        <p:spPr>
          <a:xfrm rot="10800000" flipV="1">
            <a:off x="3394203" y="1770207"/>
            <a:ext cx="760230" cy="233303"/>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29290" y="3631364"/>
            <a:ext cx="1537993" cy="400110"/>
          </a:xfrm>
          <a:prstGeom prst="rect">
            <a:avLst/>
          </a:prstGeom>
          <a:solidFill>
            <a:schemeClr val="bg1">
              <a:lumMod val="95000"/>
            </a:schemeClr>
          </a:solidFill>
          <a:ln w="12700" cmpd="sng">
            <a:solidFill>
              <a:schemeClr val="tx1"/>
            </a:solidFill>
          </a:ln>
        </p:spPr>
        <p:txBody>
          <a:bodyPr wrap="square" rtlCol="0">
            <a:spAutoFit/>
          </a:bodyPr>
          <a:lstStyle/>
          <a:p>
            <a:r>
              <a:rPr lang="en-US" sz="1000" b="1" i="1" dirty="0" smtClean="0">
                <a:latin typeface="Calisto MT"/>
                <a:cs typeface="Calisto MT"/>
              </a:rPr>
              <a:t>Secondary peak from tropical cyclones in Sept.</a:t>
            </a:r>
            <a:endParaRPr lang="en-US" sz="1000" b="1" i="1" dirty="0">
              <a:latin typeface="Calisto MT"/>
              <a:cs typeface="Calisto MT"/>
            </a:endParaRPr>
          </a:p>
        </p:txBody>
      </p:sp>
      <p:cxnSp>
        <p:nvCxnSpPr>
          <p:cNvPr id="10" name="Straight Arrow Connector 9"/>
          <p:cNvCxnSpPr/>
          <p:nvPr/>
        </p:nvCxnSpPr>
        <p:spPr>
          <a:xfrm rot="10800000" flipV="1">
            <a:off x="5304075" y="4031474"/>
            <a:ext cx="760230" cy="233303"/>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60180" y="3383654"/>
            <a:ext cx="1296154" cy="246221"/>
          </a:xfrm>
          <a:prstGeom prst="rect">
            <a:avLst/>
          </a:prstGeom>
          <a:solidFill>
            <a:schemeClr val="bg1">
              <a:lumMod val="95000"/>
            </a:schemeClr>
          </a:solidFill>
          <a:ln w="12700" cmpd="sng">
            <a:solidFill>
              <a:schemeClr val="tx1"/>
            </a:solidFill>
          </a:ln>
        </p:spPr>
        <p:txBody>
          <a:bodyPr wrap="square" rtlCol="0">
            <a:spAutoFit/>
          </a:bodyPr>
          <a:lstStyle/>
          <a:p>
            <a:r>
              <a:rPr lang="en-US" sz="1000" b="1" i="1" dirty="0" smtClean="0">
                <a:latin typeface="Calisto MT"/>
                <a:cs typeface="Calisto MT"/>
              </a:rPr>
              <a:t>QLCS tornadoes peak</a:t>
            </a:r>
            <a:endParaRPr lang="en-US" sz="1000" b="1" i="1" dirty="0">
              <a:latin typeface="Calisto MT"/>
              <a:cs typeface="Calisto MT"/>
            </a:endParaRPr>
          </a:p>
        </p:txBody>
      </p:sp>
      <p:cxnSp>
        <p:nvCxnSpPr>
          <p:cNvPr id="12" name="Straight Arrow Connector 11"/>
          <p:cNvCxnSpPr/>
          <p:nvPr/>
        </p:nvCxnSpPr>
        <p:spPr>
          <a:xfrm>
            <a:off x="2424146" y="3631364"/>
            <a:ext cx="625717" cy="233304"/>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154433" y="3137433"/>
            <a:ext cx="1149641" cy="246221"/>
          </a:xfrm>
          <a:prstGeom prst="rect">
            <a:avLst/>
          </a:prstGeom>
          <a:solidFill>
            <a:schemeClr val="bg1">
              <a:lumMod val="95000"/>
            </a:schemeClr>
          </a:solidFill>
          <a:ln w="12700" cmpd="sng">
            <a:solidFill>
              <a:schemeClr val="tx1"/>
            </a:solidFill>
          </a:ln>
        </p:spPr>
        <p:txBody>
          <a:bodyPr wrap="square" rtlCol="0">
            <a:spAutoFit/>
          </a:bodyPr>
          <a:lstStyle/>
          <a:p>
            <a:r>
              <a:rPr lang="en-US" sz="1000" b="1" i="1" dirty="0" smtClean="0">
                <a:latin typeface="Calisto MT"/>
                <a:cs typeface="Calisto MT"/>
              </a:rPr>
              <a:t>Sea breeze events?</a:t>
            </a:r>
            <a:endParaRPr lang="en-US" sz="1000" b="1" i="1" dirty="0">
              <a:latin typeface="Calisto MT"/>
              <a:cs typeface="Calisto MT"/>
            </a:endParaRPr>
          </a:p>
        </p:txBody>
      </p:sp>
      <p:cxnSp>
        <p:nvCxnSpPr>
          <p:cNvPr id="15" name="Straight Arrow Connector 14"/>
          <p:cNvCxnSpPr/>
          <p:nvPr/>
        </p:nvCxnSpPr>
        <p:spPr>
          <a:xfrm rot="10800000" flipV="1">
            <a:off x="3863756" y="3398060"/>
            <a:ext cx="670794" cy="466607"/>
          </a:xfrm>
          <a:prstGeom prst="straightConnector1">
            <a:avLst/>
          </a:prstGeom>
          <a:ln w="28575"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67104" y="52554"/>
            <a:ext cx="7436068" cy="1007241"/>
          </a:xfrm>
          <a:prstGeom prst="rect">
            <a:avLst/>
          </a:prstGeom>
          <a:solidFill>
            <a:srgbClr val="3D92FE"/>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Smith</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(2012)</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Convective Mode </a:t>
            </a:r>
            <a:r>
              <a:rPr lang="en-US" sz="2800" b="1" dirty="0" smtClean="0">
                <a:solidFill>
                  <a:schemeClr val="tx1"/>
                </a:solidFill>
                <a:latin typeface="Baskerville"/>
                <a:ea typeface="+mj-ea"/>
                <a:cs typeface="Baskerville"/>
              </a:rPr>
              <a:t>Climatology in the U.S.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00569" y="1252703"/>
            <a:ext cx="3489393" cy="2743200"/>
          </a:xfrm>
          <a:prstGeom prst="rect">
            <a:avLst/>
          </a:prstGeom>
        </p:spPr>
      </p:pic>
      <p:pic>
        <p:nvPicPr>
          <p:cNvPr id="8" name="Picture 7"/>
          <p:cNvPicPr>
            <a:picLocks noChangeAspect="1"/>
          </p:cNvPicPr>
          <p:nvPr/>
        </p:nvPicPr>
        <p:blipFill>
          <a:blip r:embed="rId3"/>
          <a:stretch>
            <a:fillRect/>
          </a:stretch>
        </p:blipFill>
        <p:spPr>
          <a:xfrm>
            <a:off x="620972" y="3839634"/>
            <a:ext cx="8055429" cy="2743200"/>
          </a:xfrm>
          <a:prstGeom prst="rect">
            <a:avLst/>
          </a:prstGeom>
        </p:spPr>
      </p:pic>
      <p:sp>
        <p:nvSpPr>
          <p:cNvPr id="9" name="TextBox 8"/>
          <p:cNvSpPr txBox="1"/>
          <p:nvPr/>
        </p:nvSpPr>
        <p:spPr>
          <a:xfrm>
            <a:off x="116272" y="1354408"/>
            <a:ext cx="2963770" cy="338554"/>
          </a:xfrm>
          <a:prstGeom prst="rect">
            <a:avLst/>
          </a:prstGeom>
          <a:noFill/>
        </p:spPr>
        <p:txBody>
          <a:bodyPr wrap="none" rtlCol="0">
            <a:spAutoFit/>
          </a:bodyPr>
          <a:lstStyle/>
          <a:p>
            <a:r>
              <a:rPr lang="en-US" sz="1600" b="1" i="1" dirty="0" smtClean="0">
                <a:latin typeface="Calisto MT"/>
                <a:cs typeface="Calisto MT"/>
              </a:rPr>
              <a:t>SIGNIFICANT HAIL EVENTS</a:t>
            </a:r>
            <a:endParaRPr lang="en-US" sz="1600" b="1" i="1" dirty="0">
              <a:latin typeface="Calisto MT"/>
              <a:cs typeface="Calisto MT"/>
            </a:endParaRPr>
          </a:p>
        </p:txBody>
      </p:sp>
      <p:sp>
        <p:nvSpPr>
          <p:cNvPr id="10" name="Title 1"/>
          <p:cNvSpPr txBox="1">
            <a:spLocks/>
          </p:cNvSpPr>
          <p:nvPr/>
        </p:nvSpPr>
        <p:spPr>
          <a:xfrm>
            <a:off x="867104" y="52554"/>
            <a:ext cx="7436068" cy="1007241"/>
          </a:xfrm>
          <a:prstGeom prst="rect">
            <a:avLst/>
          </a:prstGeom>
          <a:solidFill>
            <a:srgbClr val="3D92FE"/>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Smith</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(2012)</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Convective Mode </a:t>
            </a:r>
            <a:r>
              <a:rPr lang="en-US" sz="2800" b="1" dirty="0" smtClean="0">
                <a:solidFill>
                  <a:schemeClr val="tx1"/>
                </a:solidFill>
                <a:latin typeface="Baskerville"/>
                <a:ea typeface="+mj-ea"/>
                <a:cs typeface="Baskerville"/>
              </a:rPr>
              <a:t>Climatology in the U.S.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820" y="2455097"/>
            <a:ext cx="3126154" cy="2286000"/>
          </a:xfrm>
          <a:prstGeom prst="rect">
            <a:avLst/>
          </a:prstGeom>
        </p:spPr>
      </p:pic>
      <p:pic>
        <p:nvPicPr>
          <p:cNvPr id="6" name="Picture 5"/>
          <p:cNvPicPr>
            <a:picLocks noChangeAspect="1"/>
          </p:cNvPicPr>
          <p:nvPr/>
        </p:nvPicPr>
        <p:blipFill>
          <a:blip r:embed="rId3"/>
          <a:stretch>
            <a:fillRect/>
          </a:stretch>
        </p:blipFill>
        <p:spPr>
          <a:xfrm>
            <a:off x="3399122" y="1540697"/>
            <a:ext cx="5550644" cy="1828800"/>
          </a:xfrm>
          <a:prstGeom prst="rect">
            <a:avLst/>
          </a:prstGeom>
        </p:spPr>
      </p:pic>
      <p:sp>
        <p:nvSpPr>
          <p:cNvPr id="7" name="TextBox 6"/>
          <p:cNvSpPr txBox="1"/>
          <p:nvPr/>
        </p:nvSpPr>
        <p:spPr>
          <a:xfrm>
            <a:off x="116272" y="1354408"/>
            <a:ext cx="3049030" cy="338554"/>
          </a:xfrm>
          <a:prstGeom prst="rect">
            <a:avLst/>
          </a:prstGeom>
          <a:noFill/>
        </p:spPr>
        <p:txBody>
          <a:bodyPr wrap="none" rtlCol="0">
            <a:spAutoFit/>
          </a:bodyPr>
          <a:lstStyle/>
          <a:p>
            <a:r>
              <a:rPr lang="en-US" sz="1600" b="1" i="1" dirty="0" smtClean="0">
                <a:latin typeface="Calisto MT"/>
                <a:cs typeface="Calisto MT"/>
              </a:rPr>
              <a:t>SIGNIFICANT WIND EVENTS</a:t>
            </a:r>
            <a:endParaRPr lang="en-US" sz="1600" b="1" i="1" dirty="0">
              <a:latin typeface="Calisto MT"/>
              <a:cs typeface="Calisto MT"/>
            </a:endParaRPr>
          </a:p>
        </p:txBody>
      </p:sp>
      <p:pic>
        <p:nvPicPr>
          <p:cNvPr id="8" name="Picture 7"/>
          <p:cNvPicPr>
            <a:picLocks noChangeAspect="1"/>
          </p:cNvPicPr>
          <p:nvPr/>
        </p:nvPicPr>
        <p:blipFill>
          <a:blip r:embed="rId4"/>
          <a:stretch>
            <a:fillRect/>
          </a:stretch>
        </p:blipFill>
        <p:spPr>
          <a:xfrm>
            <a:off x="2920296" y="4332357"/>
            <a:ext cx="6029470" cy="1828800"/>
          </a:xfrm>
          <a:prstGeom prst="rect">
            <a:avLst/>
          </a:prstGeom>
        </p:spPr>
      </p:pic>
      <p:sp>
        <p:nvSpPr>
          <p:cNvPr id="9" name="TextBox 8"/>
          <p:cNvSpPr txBox="1"/>
          <p:nvPr/>
        </p:nvSpPr>
        <p:spPr>
          <a:xfrm>
            <a:off x="4771172" y="3559810"/>
            <a:ext cx="3362066" cy="523220"/>
          </a:xfrm>
          <a:prstGeom prst="rect">
            <a:avLst/>
          </a:prstGeom>
          <a:solidFill>
            <a:srgbClr val="F5FF7B"/>
          </a:solidFill>
          <a:ln w="19050" cmpd="sng">
            <a:solidFill>
              <a:schemeClr val="tx1"/>
            </a:solidFill>
          </a:ln>
        </p:spPr>
        <p:txBody>
          <a:bodyPr wrap="square" rtlCol="0">
            <a:spAutoFit/>
          </a:bodyPr>
          <a:lstStyle/>
          <a:p>
            <a:r>
              <a:rPr lang="en-US" sz="1400" b="1" i="1" dirty="0" smtClean="0">
                <a:latin typeface="Calisto MT"/>
                <a:cs typeface="Calisto MT"/>
              </a:rPr>
              <a:t>Climatology is split between convective type and the region of interest.</a:t>
            </a:r>
            <a:endParaRPr lang="en-US" sz="1400" b="1" i="1" dirty="0">
              <a:latin typeface="Calisto MT"/>
              <a:cs typeface="Calisto MT"/>
            </a:endParaRPr>
          </a:p>
        </p:txBody>
      </p:sp>
      <p:sp>
        <p:nvSpPr>
          <p:cNvPr id="10" name="Title 1"/>
          <p:cNvSpPr txBox="1">
            <a:spLocks/>
          </p:cNvSpPr>
          <p:nvPr/>
        </p:nvSpPr>
        <p:spPr>
          <a:xfrm>
            <a:off x="867104" y="52554"/>
            <a:ext cx="7436068" cy="1007241"/>
          </a:xfrm>
          <a:prstGeom prst="rect">
            <a:avLst/>
          </a:prstGeom>
          <a:solidFill>
            <a:srgbClr val="3D92FE"/>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Smith</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(2012)</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Convective Mode </a:t>
            </a:r>
            <a:r>
              <a:rPr lang="en-US" sz="2800" b="1" dirty="0" smtClean="0">
                <a:solidFill>
                  <a:schemeClr val="tx1"/>
                </a:solidFill>
                <a:latin typeface="Baskerville"/>
                <a:ea typeface="+mj-ea"/>
                <a:cs typeface="Baskerville"/>
              </a:rPr>
              <a:t>Climatology in the U.S.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2">
              <a:lumMod val="60000"/>
              <a:lumOff val="4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Smith</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(2013)</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a:t>
            </a:r>
            <a:r>
              <a:rPr lang="en-US" sz="2800" b="1" noProof="0" dirty="0" smtClean="0">
                <a:solidFill>
                  <a:schemeClr val="tx1"/>
                </a:solidFill>
                <a:latin typeface="Baskerville"/>
                <a:ea typeface="+mj-ea"/>
                <a:cs typeface="Baskerville"/>
              </a:rPr>
              <a:t>Severe </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Convective Wind </a:t>
            </a:r>
            <a:r>
              <a:rPr lang="en-US" sz="2800" b="1" dirty="0" smtClean="0">
                <a:solidFill>
                  <a:schemeClr val="tx1"/>
                </a:solidFill>
                <a:latin typeface="Baskerville"/>
                <a:ea typeface="+mj-ea"/>
                <a:cs typeface="Baskerville"/>
              </a:rPr>
              <a:t>Climatology in the U.S.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321203" y="1404246"/>
            <a:ext cx="3935923" cy="3200400"/>
          </a:xfrm>
          <a:prstGeom prst="rect">
            <a:avLst/>
          </a:prstGeom>
        </p:spPr>
      </p:pic>
      <p:pic>
        <p:nvPicPr>
          <p:cNvPr id="6" name="Picture 5"/>
          <p:cNvPicPr>
            <a:picLocks noChangeAspect="1"/>
          </p:cNvPicPr>
          <p:nvPr/>
        </p:nvPicPr>
        <p:blipFill>
          <a:blip r:embed="rId3"/>
          <a:stretch>
            <a:fillRect/>
          </a:stretch>
        </p:blipFill>
        <p:spPr>
          <a:xfrm>
            <a:off x="5278534" y="1172505"/>
            <a:ext cx="2720225" cy="1828800"/>
          </a:xfrm>
          <a:prstGeom prst="rect">
            <a:avLst/>
          </a:prstGeom>
        </p:spPr>
      </p:pic>
      <p:pic>
        <p:nvPicPr>
          <p:cNvPr id="7" name="Picture 6"/>
          <p:cNvPicPr>
            <a:picLocks noChangeAspect="1"/>
          </p:cNvPicPr>
          <p:nvPr/>
        </p:nvPicPr>
        <p:blipFill>
          <a:blip r:embed="rId4"/>
          <a:stretch>
            <a:fillRect/>
          </a:stretch>
        </p:blipFill>
        <p:spPr>
          <a:xfrm>
            <a:off x="5278534" y="3001305"/>
            <a:ext cx="2782144" cy="1828800"/>
          </a:xfrm>
          <a:prstGeom prst="rect">
            <a:avLst/>
          </a:prstGeom>
        </p:spPr>
      </p:pic>
      <p:pic>
        <p:nvPicPr>
          <p:cNvPr id="8" name="Picture 7"/>
          <p:cNvPicPr>
            <a:picLocks noChangeAspect="1"/>
          </p:cNvPicPr>
          <p:nvPr/>
        </p:nvPicPr>
        <p:blipFill>
          <a:blip r:embed="rId5"/>
          <a:stretch>
            <a:fillRect/>
          </a:stretch>
        </p:blipFill>
        <p:spPr>
          <a:xfrm>
            <a:off x="5390098" y="4830105"/>
            <a:ext cx="2796803" cy="1828800"/>
          </a:xfrm>
          <a:prstGeom prst="rect">
            <a:avLst/>
          </a:prstGeom>
        </p:spPr>
      </p:pic>
      <p:sp>
        <p:nvSpPr>
          <p:cNvPr id="9" name="TextBox 8"/>
          <p:cNvSpPr txBox="1"/>
          <p:nvPr/>
        </p:nvSpPr>
        <p:spPr>
          <a:xfrm>
            <a:off x="7998759" y="1404246"/>
            <a:ext cx="1083322" cy="646331"/>
          </a:xfrm>
          <a:prstGeom prst="rect">
            <a:avLst/>
          </a:prstGeom>
          <a:noFill/>
        </p:spPr>
        <p:txBody>
          <a:bodyPr wrap="square" rtlCol="0">
            <a:spAutoFit/>
          </a:bodyPr>
          <a:lstStyle/>
          <a:p>
            <a:r>
              <a:rPr lang="en-US" sz="1200" b="1" i="1" dirty="0" err="1" smtClean="0">
                <a:latin typeface="Calisto MT"/>
                <a:cs typeface="Calisto MT"/>
              </a:rPr>
              <a:t>Supercell</a:t>
            </a:r>
            <a:r>
              <a:rPr lang="en-US" sz="1200" b="1" i="1" dirty="0" smtClean="0">
                <a:latin typeface="Calisto MT"/>
                <a:cs typeface="Calisto MT"/>
              </a:rPr>
              <a:t> type</a:t>
            </a:r>
          </a:p>
          <a:p>
            <a:r>
              <a:rPr lang="en-US" sz="1200" b="1" i="1" dirty="0" smtClean="0">
                <a:latin typeface="Calisto MT"/>
                <a:cs typeface="Calisto MT"/>
              </a:rPr>
              <a:t>dominant in Cen. Plains.</a:t>
            </a:r>
            <a:endParaRPr lang="en-US" sz="1200" b="1" i="1" dirty="0">
              <a:latin typeface="Calisto MT"/>
              <a:cs typeface="Calisto MT"/>
            </a:endParaRPr>
          </a:p>
        </p:txBody>
      </p:sp>
      <p:sp>
        <p:nvSpPr>
          <p:cNvPr id="10" name="TextBox 9"/>
          <p:cNvSpPr txBox="1"/>
          <p:nvPr/>
        </p:nvSpPr>
        <p:spPr>
          <a:xfrm>
            <a:off x="8060678" y="3336203"/>
            <a:ext cx="1083322" cy="1200329"/>
          </a:xfrm>
          <a:prstGeom prst="rect">
            <a:avLst/>
          </a:prstGeom>
          <a:noFill/>
        </p:spPr>
        <p:txBody>
          <a:bodyPr wrap="square" rtlCol="0">
            <a:spAutoFit/>
          </a:bodyPr>
          <a:lstStyle/>
          <a:p>
            <a:r>
              <a:rPr lang="en-US" sz="1200" b="1" i="1" dirty="0" smtClean="0">
                <a:latin typeface="Calisto MT"/>
                <a:cs typeface="Calisto MT"/>
              </a:rPr>
              <a:t>QLCS more widespread but dominates</a:t>
            </a:r>
          </a:p>
          <a:p>
            <a:r>
              <a:rPr lang="en-US" sz="1200" b="1" i="1" dirty="0" smtClean="0">
                <a:latin typeface="Calisto MT"/>
                <a:cs typeface="Calisto MT"/>
              </a:rPr>
              <a:t>Midwest severe wind events.</a:t>
            </a:r>
            <a:endParaRPr lang="en-US" sz="1200" b="1" i="1" dirty="0">
              <a:latin typeface="Calisto MT"/>
              <a:cs typeface="Calisto MT"/>
            </a:endParaRPr>
          </a:p>
        </p:txBody>
      </p:sp>
      <p:sp>
        <p:nvSpPr>
          <p:cNvPr id="11" name="TextBox 10"/>
          <p:cNvSpPr txBox="1"/>
          <p:nvPr/>
        </p:nvSpPr>
        <p:spPr>
          <a:xfrm>
            <a:off x="7998759" y="5366547"/>
            <a:ext cx="1083322" cy="646331"/>
          </a:xfrm>
          <a:prstGeom prst="rect">
            <a:avLst/>
          </a:prstGeom>
          <a:noFill/>
        </p:spPr>
        <p:txBody>
          <a:bodyPr wrap="square" rtlCol="0">
            <a:spAutoFit/>
          </a:bodyPr>
          <a:lstStyle/>
          <a:p>
            <a:r>
              <a:rPr lang="en-US" sz="1200" b="1" i="1" dirty="0" smtClean="0">
                <a:latin typeface="Calisto MT"/>
                <a:cs typeface="Calisto MT"/>
              </a:rPr>
              <a:t>Rockies and W. High Plains max.</a:t>
            </a:r>
            <a:endParaRPr lang="en-US" sz="1200" b="1" i="1" dirty="0">
              <a:latin typeface="Calisto MT"/>
              <a:cs typeface="Calisto MT"/>
            </a:endParaRPr>
          </a:p>
        </p:txBody>
      </p:sp>
      <p:sp>
        <p:nvSpPr>
          <p:cNvPr id="12" name="TextBox 11"/>
          <p:cNvSpPr txBox="1"/>
          <p:nvPr/>
        </p:nvSpPr>
        <p:spPr>
          <a:xfrm>
            <a:off x="0" y="6225171"/>
            <a:ext cx="5938345" cy="553998"/>
          </a:xfrm>
          <a:prstGeom prst="rect">
            <a:avLst/>
          </a:prstGeom>
          <a:noFill/>
        </p:spPr>
        <p:txBody>
          <a:bodyPr wrap="square" rtlCol="0">
            <a:spAutoFit/>
          </a:bodyPr>
          <a:lstStyle/>
          <a:p>
            <a:r>
              <a:rPr lang="en-US" sz="1000" dirty="0" smtClean="0">
                <a:latin typeface="Baskerville"/>
                <a:cs typeface="Baskerville"/>
              </a:rPr>
              <a:t>Smith, B. T., T. E. </a:t>
            </a:r>
            <a:r>
              <a:rPr lang="en-US" sz="1000" dirty="0" err="1" smtClean="0">
                <a:latin typeface="Baskerville"/>
                <a:cs typeface="Baskerville"/>
              </a:rPr>
              <a:t>Castellanos</a:t>
            </a:r>
            <a:r>
              <a:rPr lang="en-US" sz="1000" dirty="0" smtClean="0">
                <a:latin typeface="Baskerville"/>
                <a:cs typeface="Baskerville"/>
              </a:rPr>
              <a:t>, A. C. Winters, C. M. Mead, A. R. Dean, and R. L. </a:t>
            </a:r>
            <a:r>
              <a:rPr lang="en-US" sz="1000" dirty="0" err="1" smtClean="0">
                <a:latin typeface="Baskerville"/>
                <a:cs typeface="Baskerville"/>
              </a:rPr>
              <a:t>Thomspon</a:t>
            </a:r>
            <a:r>
              <a:rPr lang="en-US" sz="1000" dirty="0" smtClean="0">
                <a:latin typeface="Baskerville"/>
                <a:cs typeface="Baskerville"/>
              </a:rPr>
              <a:t>, 2013:  Measured </a:t>
            </a:r>
          </a:p>
          <a:p>
            <a:r>
              <a:rPr lang="en-US" sz="1000" dirty="0" smtClean="0">
                <a:latin typeface="Baskerville"/>
                <a:cs typeface="Baskerville"/>
              </a:rPr>
              <a:t>severe wind climatology and associated convective modes of thunderstorms in the contiguous United States,</a:t>
            </a:r>
          </a:p>
          <a:p>
            <a:r>
              <a:rPr lang="en-US" sz="1000" dirty="0" smtClean="0">
                <a:latin typeface="Baskerville"/>
                <a:cs typeface="Baskerville"/>
              </a:rPr>
              <a:t>2003-09.  </a:t>
            </a:r>
            <a:r>
              <a:rPr lang="en-US" sz="1000" i="1" dirty="0" err="1" smtClean="0">
                <a:latin typeface="Baskerville"/>
                <a:cs typeface="Baskerville"/>
              </a:rPr>
              <a:t>Wea</a:t>
            </a:r>
            <a:r>
              <a:rPr lang="en-US" sz="1000" i="1" dirty="0" smtClean="0">
                <a:latin typeface="Baskerville"/>
                <a:cs typeface="Baskerville"/>
              </a:rPr>
              <a:t>. Forecasting</a:t>
            </a:r>
            <a:r>
              <a:rPr lang="en-US" sz="1000" dirty="0" smtClean="0">
                <a:latin typeface="Baskerville"/>
                <a:cs typeface="Baskerville"/>
              </a:rPr>
              <a:t>, </a:t>
            </a:r>
            <a:r>
              <a:rPr lang="en-US" sz="1000" b="1" dirty="0" smtClean="0">
                <a:latin typeface="Baskerville"/>
                <a:cs typeface="Baskerville"/>
              </a:rPr>
              <a:t>28</a:t>
            </a:r>
            <a:r>
              <a:rPr lang="en-US" sz="1000" dirty="0" smtClean="0">
                <a:latin typeface="Baskerville"/>
                <a:cs typeface="Baskerville"/>
              </a:rPr>
              <a:t>, 229-236.</a:t>
            </a:r>
          </a:p>
        </p:txBody>
      </p:sp>
      <p:sp>
        <p:nvSpPr>
          <p:cNvPr id="13" name="TextBox 12"/>
          <p:cNvSpPr txBox="1"/>
          <p:nvPr/>
        </p:nvSpPr>
        <p:spPr>
          <a:xfrm>
            <a:off x="321203" y="4830105"/>
            <a:ext cx="3601755" cy="738664"/>
          </a:xfrm>
          <a:prstGeom prst="rect">
            <a:avLst/>
          </a:prstGeom>
          <a:noFill/>
        </p:spPr>
        <p:txBody>
          <a:bodyPr wrap="none" rtlCol="0">
            <a:spAutoFit/>
          </a:bodyPr>
          <a:lstStyle/>
          <a:p>
            <a:r>
              <a:rPr lang="en-US" sz="1400" i="1" dirty="0" smtClean="0">
                <a:latin typeface="Baskerville"/>
                <a:cs typeface="Baskerville"/>
              </a:rPr>
              <a:t>Nota </a:t>
            </a:r>
            <a:r>
              <a:rPr lang="en-US" sz="1400" i="1" dirty="0" err="1" smtClean="0">
                <a:latin typeface="Baskerville"/>
                <a:cs typeface="Baskerville"/>
              </a:rPr>
              <a:t>bene</a:t>
            </a:r>
            <a:r>
              <a:rPr lang="en-US" sz="1400" i="1" dirty="0" smtClean="0">
                <a:latin typeface="Baskerville"/>
                <a:cs typeface="Baskerville"/>
              </a:rPr>
              <a:t>:  </a:t>
            </a:r>
            <a:r>
              <a:rPr lang="en-US" sz="1400" dirty="0" smtClean="0">
                <a:latin typeface="Baskerville"/>
                <a:cs typeface="Baskerville"/>
              </a:rPr>
              <a:t>There are significant discrepancies</a:t>
            </a:r>
          </a:p>
          <a:p>
            <a:r>
              <a:rPr lang="en-US" sz="1400" dirty="0" smtClean="0">
                <a:latin typeface="Baskerville"/>
                <a:cs typeface="Baskerville"/>
              </a:rPr>
              <a:t>in the two datasets explored in this study</a:t>
            </a:r>
            <a:r>
              <a:rPr lang="en-US" sz="1400" i="1" dirty="0" smtClean="0">
                <a:latin typeface="Baskerville"/>
                <a:cs typeface="Baskerville"/>
              </a:rPr>
              <a:t> </a:t>
            </a:r>
            <a:r>
              <a:rPr lang="en-US" sz="1400" dirty="0" smtClean="0">
                <a:latin typeface="Baskerville"/>
                <a:cs typeface="Baskerville"/>
              </a:rPr>
              <a:t>(Fig. 6</a:t>
            </a:r>
          </a:p>
          <a:p>
            <a:r>
              <a:rPr lang="en-US" sz="1400" dirty="0" smtClean="0">
                <a:latin typeface="Baskerville"/>
                <a:cs typeface="Baskerville"/>
              </a:rPr>
              <a:t>of the paper).  </a:t>
            </a:r>
            <a:endParaRPr lang="en-US" sz="1400" dirty="0">
              <a:latin typeface="Baskerville"/>
              <a:cs typeface="Baskervill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A4D9A5"/>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Horgan</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(2007)</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a:t>
            </a:r>
            <a:r>
              <a:rPr lang="en-US" sz="2800" b="1" noProof="0" dirty="0" smtClean="0">
                <a:solidFill>
                  <a:schemeClr val="tx1"/>
                </a:solidFill>
                <a:latin typeface="Baskerville"/>
                <a:ea typeface="+mj-ea"/>
                <a:cs typeface="Baskerville"/>
              </a:rPr>
              <a:t>Elevated Severe Convective Storms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35368" y="1462444"/>
            <a:ext cx="3632634" cy="1828800"/>
          </a:xfrm>
          <a:prstGeom prst="rect">
            <a:avLst/>
          </a:prstGeom>
        </p:spPr>
      </p:pic>
      <p:sp>
        <p:nvSpPr>
          <p:cNvPr id="6" name="TextBox 5"/>
          <p:cNvSpPr txBox="1"/>
          <p:nvPr/>
        </p:nvSpPr>
        <p:spPr>
          <a:xfrm>
            <a:off x="1" y="1154667"/>
            <a:ext cx="3245063" cy="307777"/>
          </a:xfrm>
          <a:prstGeom prst="rect">
            <a:avLst/>
          </a:prstGeom>
          <a:noFill/>
        </p:spPr>
        <p:txBody>
          <a:bodyPr wrap="none" rtlCol="0">
            <a:spAutoFit/>
          </a:bodyPr>
          <a:lstStyle/>
          <a:p>
            <a:r>
              <a:rPr lang="en-US" sz="1400" b="1" i="1" dirty="0" smtClean="0">
                <a:latin typeface="Calisto MT"/>
                <a:cs typeface="Calisto MT"/>
              </a:rPr>
              <a:t>Elevated storm climatology from 1983-87.</a:t>
            </a:r>
            <a:endParaRPr lang="en-US" sz="1400" b="1" i="1" dirty="0">
              <a:latin typeface="Calisto MT"/>
              <a:cs typeface="Calisto MT"/>
            </a:endParaRPr>
          </a:p>
        </p:txBody>
      </p:sp>
      <p:sp>
        <p:nvSpPr>
          <p:cNvPr id="7" name="TextBox 6"/>
          <p:cNvSpPr txBox="1"/>
          <p:nvPr/>
        </p:nvSpPr>
        <p:spPr>
          <a:xfrm>
            <a:off x="2336692" y="2089374"/>
            <a:ext cx="1210550" cy="553998"/>
          </a:xfrm>
          <a:prstGeom prst="rect">
            <a:avLst/>
          </a:prstGeom>
          <a:solidFill>
            <a:srgbClr val="FFE2A4"/>
          </a:solidFill>
          <a:ln w="19050" cmpd="sng">
            <a:solidFill>
              <a:schemeClr val="tx1"/>
            </a:solidFill>
          </a:ln>
        </p:spPr>
        <p:txBody>
          <a:bodyPr wrap="square" rtlCol="0">
            <a:spAutoFit/>
          </a:bodyPr>
          <a:lstStyle/>
          <a:p>
            <a:r>
              <a:rPr lang="en-US" sz="1000" b="1" i="1" dirty="0" smtClean="0">
                <a:latin typeface="Calisto MT"/>
                <a:cs typeface="Calisto MT"/>
              </a:rPr>
              <a:t>Elevated storms primarily cause hail and wind.</a:t>
            </a:r>
            <a:endParaRPr lang="en-US" sz="1000" b="1" i="1" dirty="0">
              <a:latin typeface="Calisto MT"/>
              <a:cs typeface="Calisto MT"/>
            </a:endParaRPr>
          </a:p>
        </p:txBody>
      </p:sp>
      <p:pic>
        <p:nvPicPr>
          <p:cNvPr id="8" name="Picture 7"/>
          <p:cNvPicPr>
            <a:picLocks noChangeAspect="1"/>
          </p:cNvPicPr>
          <p:nvPr/>
        </p:nvPicPr>
        <p:blipFill>
          <a:blip r:embed="rId3"/>
          <a:stretch>
            <a:fillRect/>
          </a:stretch>
        </p:blipFill>
        <p:spPr>
          <a:xfrm>
            <a:off x="5209846" y="1308556"/>
            <a:ext cx="1938391" cy="5486400"/>
          </a:xfrm>
          <a:prstGeom prst="rect">
            <a:avLst/>
          </a:prstGeom>
        </p:spPr>
      </p:pic>
      <p:sp>
        <p:nvSpPr>
          <p:cNvPr id="9" name="TextBox 8"/>
          <p:cNvSpPr txBox="1"/>
          <p:nvPr/>
        </p:nvSpPr>
        <p:spPr>
          <a:xfrm>
            <a:off x="1" y="6225171"/>
            <a:ext cx="5209846" cy="553998"/>
          </a:xfrm>
          <a:prstGeom prst="rect">
            <a:avLst/>
          </a:prstGeom>
          <a:noFill/>
        </p:spPr>
        <p:txBody>
          <a:bodyPr wrap="square" rtlCol="0">
            <a:spAutoFit/>
          </a:bodyPr>
          <a:lstStyle/>
          <a:p>
            <a:r>
              <a:rPr lang="en-US" sz="1000" dirty="0" err="1" smtClean="0">
                <a:latin typeface="Baskerville"/>
                <a:cs typeface="Baskerville"/>
              </a:rPr>
              <a:t>Horgan</a:t>
            </a:r>
            <a:r>
              <a:rPr lang="en-US" sz="1000" dirty="0" smtClean="0">
                <a:latin typeface="Baskerville"/>
                <a:cs typeface="Baskerville"/>
              </a:rPr>
              <a:t>, K. L., D. M. Schultz, J. E. Hale, Jr., S. F. </a:t>
            </a:r>
            <a:r>
              <a:rPr lang="en-US" sz="1000" dirty="0" err="1" smtClean="0">
                <a:latin typeface="Baskerville"/>
                <a:cs typeface="Baskerville"/>
              </a:rPr>
              <a:t>Corfidi</a:t>
            </a:r>
            <a:r>
              <a:rPr lang="en-US" sz="1000" dirty="0" smtClean="0">
                <a:latin typeface="Baskerville"/>
                <a:cs typeface="Baskerville"/>
              </a:rPr>
              <a:t>, and R. H. Johns, 2007:  A five-year </a:t>
            </a:r>
          </a:p>
          <a:p>
            <a:r>
              <a:rPr lang="en-US" sz="1000" dirty="0" smtClean="0">
                <a:latin typeface="Baskerville"/>
                <a:cs typeface="Baskerville"/>
              </a:rPr>
              <a:t>climatology of elevated severe convective storms in the United States east of the Rocky Mountains.  </a:t>
            </a:r>
          </a:p>
          <a:p>
            <a:r>
              <a:rPr lang="en-US" sz="1000" i="1" dirty="0" err="1" smtClean="0">
                <a:latin typeface="Baskerville"/>
                <a:cs typeface="Baskerville"/>
              </a:rPr>
              <a:t>Wea</a:t>
            </a:r>
            <a:r>
              <a:rPr lang="en-US" sz="1000" i="1" dirty="0" smtClean="0">
                <a:latin typeface="Baskerville"/>
                <a:cs typeface="Baskerville"/>
              </a:rPr>
              <a:t>. Forecasting</a:t>
            </a:r>
            <a:r>
              <a:rPr lang="en-US" sz="1000" dirty="0" smtClean="0">
                <a:latin typeface="Baskerville"/>
                <a:cs typeface="Baskerville"/>
              </a:rPr>
              <a:t>, </a:t>
            </a:r>
            <a:r>
              <a:rPr lang="en-US" sz="1000" b="1" dirty="0" smtClean="0">
                <a:latin typeface="Baskerville"/>
                <a:cs typeface="Baskerville"/>
              </a:rPr>
              <a:t>22</a:t>
            </a:r>
            <a:r>
              <a:rPr lang="en-US" sz="1000" dirty="0" smtClean="0">
                <a:latin typeface="Baskerville"/>
                <a:cs typeface="Baskerville"/>
              </a:rPr>
              <a:t>, 1031-1044.</a:t>
            </a:r>
          </a:p>
        </p:txBody>
      </p:sp>
      <p:sp>
        <p:nvSpPr>
          <p:cNvPr id="10" name="TextBox 9"/>
          <p:cNvSpPr txBox="1"/>
          <p:nvPr/>
        </p:nvSpPr>
        <p:spPr>
          <a:xfrm>
            <a:off x="7148237" y="1427654"/>
            <a:ext cx="1331311" cy="938719"/>
          </a:xfrm>
          <a:prstGeom prst="rect">
            <a:avLst/>
          </a:prstGeom>
          <a:solidFill>
            <a:srgbClr val="FFE2A4"/>
          </a:solidFill>
          <a:ln w="19050" cmpd="sng">
            <a:solidFill>
              <a:schemeClr val="tx1"/>
            </a:solidFill>
          </a:ln>
        </p:spPr>
        <p:txBody>
          <a:bodyPr wrap="square" rtlCol="0">
            <a:spAutoFit/>
          </a:bodyPr>
          <a:lstStyle/>
          <a:p>
            <a:r>
              <a:rPr lang="en-US" sz="1100" b="1" i="1" dirty="0" smtClean="0">
                <a:latin typeface="Calisto MT"/>
                <a:cs typeface="Calisto MT"/>
              </a:rPr>
              <a:t>Max elevated storms occur in the spring-early summer.  Secondary max in September.</a:t>
            </a:r>
            <a:endParaRPr lang="en-US" sz="1100" b="1" i="1" dirty="0">
              <a:latin typeface="Calisto MT"/>
              <a:cs typeface="Calisto MT"/>
            </a:endParaRPr>
          </a:p>
        </p:txBody>
      </p:sp>
      <p:sp>
        <p:nvSpPr>
          <p:cNvPr id="11" name="TextBox 10"/>
          <p:cNvSpPr txBox="1"/>
          <p:nvPr/>
        </p:nvSpPr>
        <p:spPr>
          <a:xfrm>
            <a:off x="7148237" y="3719453"/>
            <a:ext cx="1331311" cy="430887"/>
          </a:xfrm>
          <a:prstGeom prst="rect">
            <a:avLst/>
          </a:prstGeom>
          <a:solidFill>
            <a:srgbClr val="FFE2A4"/>
          </a:solidFill>
          <a:ln w="19050" cmpd="sng">
            <a:solidFill>
              <a:schemeClr val="tx1"/>
            </a:solidFill>
          </a:ln>
        </p:spPr>
        <p:txBody>
          <a:bodyPr wrap="square" rtlCol="0">
            <a:spAutoFit/>
          </a:bodyPr>
          <a:lstStyle/>
          <a:p>
            <a:r>
              <a:rPr lang="en-US" sz="1100" b="1" i="1" dirty="0" smtClean="0">
                <a:latin typeface="Calisto MT"/>
                <a:cs typeface="Calisto MT"/>
              </a:rPr>
              <a:t>Hail max in May and September.</a:t>
            </a:r>
            <a:endParaRPr lang="en-US" sz="1100" b="1" i="1" dirty="0">
              <a:latin typeface="Calisto MT"/>
              <a:cs typeface="Calisto MT"/>
            </a:endParaRPr>
          </a:p>
        </p:txBody>
      </p:sp>
      <p:sp>
        <p:nvSpPr>
          <p:cNvPr id="12" name="TextBox 11"/>
          <p:cNvSpPr txBox="1"/>
          <p:nvPr/>
        </p:nvSpPr>
        <p:spPr>
          <a:xfrm>
            <a:off x="7148237" y="5605517"/>
            <a:ext cx="1331311" cy="430887"/>
          </a:xfrm>
          <a:prstGeom prst="rect">
            <a:avLst/>
          </a:prstGeom>
          <a:solidFill>
            <a:srgbClr val="FFE2A4"/>
          </a:solidFill>
          <a:ln w="19050" cmpd="sng">
            <a:solidFill>
              <a:schemeClr val="tx1"/>
            </a:solidFill>
          </a:ln>
        </p:spPr>
        <p:txBody>
          <a:bodyPr wrap="square" rtlCol="0">
            <a:spAutoFit/>
          </a:bodyPr>
          <a:lstStyle/>
          <a:p>
            <a:r>
              <a:rPr lang="en-US" sz="1100" b="1" i="1" dirty="0" smtClean="0">
                <a:latin typeface="Calisto MT"/>
                <a:cs typeface="Calisto MT"/>
              </a:rPr>
              <a:t>Wind cases peak in February.</a:t>
            </a:r>
            <a:endParaRPr lang="en-US" sz="1100" b="1" i="1" dirty="0">
              <a:latin typeface="Calisto MT"/>
              <a:cs typeface="Calisto MT"/>
            </a:endParaRPr>
          </a:p>
        </p:txBody>
      </p:sp>
      <p:pic>
        <p:nvPicPr>
          <p:cNvPr id="13" name="Picture 12"/>
          <p:cNvPicPr>
            <a:picLocks noChangeAspect="1"/>
          </p:cNvPicPr>
          <p:nvPr/>
        </p:nvPicPr>
        <p:blipFill>
          <a:blip r:embed="rId4"/>
          <a:stretch>
            <a:fillRect/>
          </a:stretch>
        </p:blipFill>
        <p:spPr>
          <a:xfrm>
            <a:off x="529873" y="3481971"/>
            <a:ext cx="3613638" cy="2743200"/>
          </a:xfrm>
          <a:prstGeom prst="rect">
            <a:avLst/>
          </a:prstGeom>
        </p:spPr>
      </p:pic>
      <p:sp>
        <p:nvSpPr>
          <p:cNvPr id="14" name="TextBox 13"/>
          <p:cNvSpPr txBox="1"/>
          <p:nvPr/>
        </p:nvSpPr>
        <p:spPr>
          <a:xfrm>
            <a:off x="4143512" y="5605517"/>
            <a:ext cx="1066336" cy="430887"/>
          </a:xfrm>
          <a:prstGeom prst="rect">
            <a:avLst/>
          </a:prstGeom>
          <a:solidFill>
            <a:srgbClr val="FFE2A4"/>
          </a:solidFill>
          <a:ln w="19050" cmpd="sng">
            <a:solidFill>
              <a:schemeClr val="tx1"/>
            </a:solidFill>
          </a:ln>
        </p:spPr>
        <p:txBody>
          <a:bodyPr wrap="square" rtlCol="0">
            <a:spAutoFit/>
          </a:bodyPr>
          <a:lstStyle/>
          <a:p>
            <a:r>
              <a:rPr lang="en-US" sz="1100" b="1" i="1" dirty="0" smtClean="0">
                <a:latin typeface="Calisto MT"/>
                <a:cs typeface="Calisto MT"/>
              </a:rPr>
              <a:t>S. Plains max in winter.</a:t>
            </a:r>
            <a:endParaRPr lang="en-US" sz="1100" b="1" i="1" dirty="0">
              <a:latin typeface="Calisto MT"/>
              <a:cs typeface="Calisto MT"/>
            </a:endParaRPr>
          </a:p>
        </p:txBody>
      </p:sp>
      <p:sp>
        <p:nvSpPr>
          <p:cNvPr id="15" name="TextBox 14"/>
          <p:cNvSpPr txBox="1"/>
          <p:nvPr/>
        </p:nvSpPr>
        <p:spPr>
          <a:xfrm>
            <a:off x="4143510" y="3504009"/>
            <a:ext cx="1066336" cy="769441"/>
          </a:xfrm>
          <a:prstGeom prst="rect">
            <a:avLst/>
          </a:prstGeom>
          <a:solidFill>
            <a:srgbClr val="FFE2A4"/>
          </a:solidFill>
          <a:ln w="19050" cmpd="sng">
            <a:solidFill>
              <a:schemeClr val="tx1"/>
            </a:solidFill>
          </a:ln>
        </p:spPr>
        <p:txBody>
          <a:bodyPr wrap="square" rtlCol="0">
            <a:spAutoFit/>
          </a:bodyPr>
          <a:lstStyle/>
          <a:p>
            <a:r>
              <a:rPr lang="en-US" sz="1100" b="1" i="1" dirty="0" smtClean="0">
                <a:latin typeface="Calisto MT"/>
                <a:cs typeface="Calisto MT"/>
              </a:rPr>
              <a:t>Great Plains dominate in the spring and summer.</a:t>
            </a:r>
            <a:endParaRPr lang="en-US" sz="1100" b="1" i="1" dirty="0">
              <a:latin typeface="Calisto MT"/>
              <a:cs typeface="Calisto M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331089"/>
            <a:ext cx="6712094" cy="400110"/>
          </a:xfrm>
          <a:prstGeom prst="rect">
            <a:avLst/>
          </a:prstGeom>
          <a:noFill/>
        </p:spPr>
        <p:txBody>
          <a:bodyPr wrap="none" rtlCol="0">
            <a:spAutoFit/>
          </a:bodyPr>
          <a:lstStyle/>
          <a:p>
            <a:r>
              <a:rPr lang="en-US" sz="1000" dirty="0" smtClean="0">
                <a:latin typeface="Baskerville"/>
                <a:cs typeface="Baskerville"/>
              </a:rPr>
              <a:t>Marsh, P. T., H. E. Brooks, and D. J. </a:t>
            </a:r>
            <a:r>
              <a:rPr lang="en-US" sz="1000" dirty="0" err="1" smtClean="0">
                <a:latin typeface="Baskerville"/>
                <a:cs typeface="Baskerville"/>
              </a:rPr>
              <a:t>Karoly</a:t>
            </a:r>
            <a:r>
              <a:rPr lang="en-US" sz="1000" dirty="0" smtClean="0">
                <a:latin typeface="Baskerville"/>
                <a:cs typeface="Baskerville"/>
              </a:rPr>
              <a:t>, 2007:  Assessment of the severe weather environment in North America simulated </a:t>
            </a:r>
          </a:p>
          <a:p>
            <a:r>
              <a:rPr lang="en-US" sz="1000" dirty="0" smtClean="0">
                <a:latin typeface="Baskerville"/>
                <a:cs typeface="Baskerville"/>
              </a:rPr>
              <a:t>by a global climate model.  </a:t>
            </a:r>
            <a:r>
              <a:rPr lang="en-US" sz="1000" i="1" dirty="0" smtClean="0">
                <a:latin typeface="Baskerville"/>
                <a:cs typeface="Baskerville"/>
              </a:rPr>
              <a:t>Atmos. Sci. </a:t>
            </a:r>
            <a:r>
              <a:rPr lang="en-US" sz="1000" i="1" dirty="0" err="1" smtClean="0">
                <a:latin typeface="Baskerville"/>
                <a:cs typeface="Baskerville"/>
              </a:rPr>
              <a:t>Lett</a:t>
            </a:r>
            <a:r>
              <a:rPr lang="en-US" sz="1000" i="1" dirty="0" smtClean="0">
                <a:latin typeface="Baskerville"/>
                <a:cs typeface="Baskerville"/>
              </a:rPr>
              <a:t>.</a:t>
            </a:r>
            <a:r>
              <a:rPr lang="en-US" sz="1000" dirty="0" smtClean="0">
                <a:latin typeface="Baskerville"/>
                <a:cs typeface="Baskerville"/>
              </a:rPr>
              <a:t>, </a:t>
            </a:r>
            <a:r>
              <a:rPr lang="en-US" sz="1000" b="1" dirty="0" smtClean="0">
                <a:latin typeface="Baskerville"/>
                <a:cs typeface="Baskerville"/>
              </a:rPr>
              <a:t>8</a:t>
            </a:r>
            <a:r>
              <a:rPr lang="en-US" sz="1000" dirty="0" smtClean="0">
                <a:latin typeface="Baskerville"/>
                <a:cs typeface="Baskerville"/>
              </a:rPr>
              <a:t>, 100-106.</a:t>
            </a:r>
            <a:endParaRPr lang="en-US" sz="1000" dirty="0">
              <a:latin typeface="Baskerville"/>
              <a:cs typeface="Baskerville"/>
            </a:endParaRPr>
          </a:p>
        </p:txBody>
      </p:sp>
      <p:pic>
        <p:nvPicPr>
          <p:cNvPr id="5" name="Picture 4"/>
          <p:cNvPicPr>
            <a:picLocks noChangeAspect="1"/>
          </p:cNvPicPr>
          <p:nvPr/>
        </p:nvPicPr>
        <p:blipFill>
          <a:blip r:embed="rId2"/>
          <a:stretch>
            <a:fillRect/>
          </a:stretch>
        </p:blipFill>
        <p:spPr>
          <a:xfrm>
            <a:off x="0" y="1143000"/>
            <a:ext cx="4142232" cy="4578256"/>
          </a:xfrm>
          <a:prstGeom prst="rect">
            <a:avLst/>
          </a:prstGeom>
        </p:spPr>
      </p:pic>
      <p:sp>
        <p:nvSpPr>
          <p:cNvPr id="6" name="TextBox 5"/>
          <p:cNvSpPr txBox="1"/>
          <p:nvPr/>
        </p:nvSpPr>
        <p:spPr>
          <a:xfrm>
            <a:off x="4142232" y="2102069"/>
            <a:ext cx="5133674" cy="2462213"/>
          </a:xfrm>
          <a:prstGeom prst="rect">
            <a:avLst/>
          </a:prstGeom>
          <a:noFill/>
        </p:spPr>
        <p:txBody>
          <a:bodyPr wrap="none" rtlCol="0">
            <a:spAutoFit/>
          </a:bodyPr>
          <a:lstStyle/>
          <a:p>
            <a:pPr algn="just">
              <a:buClr>
                <a:schemeClr val="tx1"/>
              </a:buClr>
            </a:pPr>
            <a:r>
              <a:rPr lang="en-US" sz="1400" dirty="0" smtClean="0">
                <a:latin typeface="Baskerville"/>
                <a:cs typeface="Baskerville"/>
              </a:rPr>
              <a:t>There are notable differences in the structure of the </a:t>
            </a:r>
            <a:r>
              <a:rPr lang="en-US" sz="1400" dirty="0" err="1" smtClean="0">
                <a:latin typeface="Baskerville"/>
                <a:cs typeface="Baskerville"/>
              </a:rPr>
              <a:t>climatological</a:t>
            </a:r>
            <a:r>
              <a:rPr lang="en-US" sz="1400" dirty="0" smtClean="0">
                <a:latin typeface="Baskerville"/>
                <a:cs typeface="Baskerville"/>
              </a:rPr>
              <a:t> </a:t>
            </a:r>
          </a:p>
          <a:p>
            <a:pPr algn="just">
              <a:buClr>
                <a:schemeClr val="tx1"/>
              </a:buClr>
            </a:pPr>
            <a:r>
              <a:rPr lang="en-US" sz="1400" dirty="0" smtClean="0">
                <a:latin typeface="Baskerville"/>
                <a:cs typeface="Baskerville"/>
              </a:rPr>
              <a:t>CAPE between the model and obs.</a:t>
            </a:r>
          </a:p>
          <a:p>
            <a:pPr algn="just">
              <a:buClr>
                <a:schemeClr val="tx1"/>
              </a:buClr>
            </a:pPr>
            <a:r>
              <a:rPr lang="en-US" sz="1400" dirty="0" smtClean="0">
                <a:latin typeface="Baskerville"/>
                <a:cs typeface="Baskerville"/>
              </a:rPr>
              <a:t>---------------------------------------------------------------------------------------</a:t>
            </a:r>
          </a:p>
          <a:p>
            <a:pPr marL="342900" indent="-342900" algn="just">
              <a:buClr>
                <a:schemeClr val="tx1"/>
              </a:buClr>
            </a:pPr>
            <a:r>
              <a:rPr lang="en-US" sz="1400" dirty="0" smtClean="0">
                <a:latin typeface="Baskerville"/>
                <a:cs typeface="Baskerville"/>
              </a:rPr>
              <a:t>(a) In general, simulated CAPE values over land are weaker than in </a:t>
            </a:r>
          </a:p>
          <a:p>
            <a:pPr marL="342900" indent="-342900" algn="just">
              <a:buClr>
                <a:schemeClr val="tx1"/>
              </a:buClr>
            </a:pPr>
            <a:r>
              <a:rPr lang="en-US" sz="1400" dirty="0" smtClean="0">
                <a:latin typeface="Baskerville"/>
                <a:cs typeface="Baskerville"/>
              </a:rPr>
              <a:t>observations.</a:t>
            </a:r>
          </a:p>
          <a:p>
            <a:pPr marL="342900" indent="-342900" algn="just">
              <a:buClr>
                <a:schemeClr val="tx1"/>
              </a:buClr>
            </a:pPr>
            <a:r>
              <a:rPr lang="en-US" sz="1400" dirty="0" smtClean="0">
                <a:latin typeface="Baskerville"/>
                <a:cs typeface="Baskerville"/>
              </a:rPr>
              <a:t>(</a:t>
            </a:r>
            <a:r>
              <a:rPr lang="en-US" sz="1400" dirty="0" err="1" smtClean="0">
                <a:latin typeface="Baskerville"/>
                <a:cs typeface="Baskerville"/>
              </a:rPr>
              <a:t>b</a:t>
            </a:r>
            <a:r>
              <a:rPr lang="en-US" sz="1400" dirty="0" smtClean="0">
                <a:latin typeface="Baskerville"/>
                <a:cs typeface="Baskerville"/>
              </a:rPr>
              <a:t>) The spring CAPE max in the model is over the Gulf Stream and</a:t>
            </a:r>
          </a:p>
          <a:p>
            <a:pPr marL="342900" indent="-342900" algn="just">
              <a:buClr>
                <a:schemeClr val="tx1"/>
              </a:buClr>
            </a:pPr>
            <a:r>
              <a:rPr lang="en-US" sz="1400" dirty="0" smtClean="0">
                <a:latin typeface="Baskerville"/>
                <a:cs typeface="Baskerville"/>
              </a:rPr>
              <a:t>in the Gulf of Mexico.  In observations, the spring max is the Gulf</a:t>
            </a:r>
          </a:p>
          <a:p>
            <a:pPr marL="342900" indent="-342900" algn="just">
              <a:buClr>
                <a:schemeClr val="tx1"/>
              </a:buClr>
            </a:pPr>
            <a:r>
              <a:rPr lang="en-US" sz="1400" dirty="0" smtClean="0">
                <a:latin typeface="Baskerville"/>
                <a:cs typeface="Baskerville"/>
              </a:rPr>
              <a:t>Coast stretching northwestward into the Great Plains.</a:t>
            </a:r>
          </a:p>
          <a:p>
            <a:pPr marL="342900" indent="-342900" algn="just">
              <a:buClr>
                <a:schemeClr val="tx1"/>
              </a:buClr>
            </a:pPr>
            <a:r>
              <a:rPr lang="en-US" sz="1400" dirty="0" smtClean="0">
                <a:latin typeface="Baskerville"/>
                <a:cs typeface="Baskerville"/>
              </a:rPr>
              <a:t>(</a:t>
            </a:r>
            <a:r>
              <a:rPr lang="en-US" sz="1400" dirty="0" err="1" smtClean="0">
                <a:latin typeface="Baskerville"/>
                <a:cs typeface="Baskerville"/>
              </a:rPr>
              <a:t>c</a:t>
            </a:r>
            <a:r>
              <a:rPr lang="en-US" sz="1400" dirty="0" smtClean="0">
                <a:latin typeface="Baskerville"/>
                <a:cs typeface="Baskerville"/>
              </a:rPr>
              <a:t>) The structure of the spring Great Plains maximum in the model</a:t>
            </a:r>
          </a:p>
          <a:p>
            <a:pPr marL="342900" indent="-342900" algn="just">
              <a:buClr>
                <a:schemeClr val="tx1"/>
              </a:buClr>
            </a:pPr>
            <a:r>
              <a:rPr lang="en-US" sz="1400" dirty="0" smtClean="0">
                <a:latin typeface="Baskerville"/>
                <a:cs typeface="Baskerville"/>
              </a:rPr>
              <a:t>Is different in that it extends from the Central Plains down into</a:t>
            </a:r>
          </a:p>
          <a:p>
            <a:pPr marL="342900" indent="-342900" algn="just">
              <a:buClr>
                <a:schemeClr val="tx1"/>
              </a:buClr>
            </a:pPr>
            <a:r>
              <a:rPr lang="en-US" sz="1400" i="1" dirty="0" smtClean="0">
                <a:latin typeface="Baskerville"/>
                <a:cs typeface="Baskerville"/>
              </a:rPr>
              <a:t>West</a:t>
            </a:r>
            <a:r>
              <a:rPr lang="en-US" sz="1400" dirty="0" smtClean="0">
                <a:latin typeface="Baskerville"/>
                <a:cs typeface="Baskerville"/>
              </a:rPr>
              <a:t> Texas, not connecting into the Gulf.</a:t>
            </a:r>
            <a:endParaRPr lang="en-US" sz="1400" i="1" dirty="0" smtClean="0">
              <a:latin typeface="Baskerville"/>
              <a:cs typeface="Baskerville"/>
            </a:endParaRPr>
          </a:p>
        </p:txBody>
      </p:sp>
      <p:sp>
        <p:nvSpPr>
          <p:cNvPr id="7" name="TextBox 6"/>
          <p:cNvSpPr txBox="1"/>
          <p:nvPr/>
        </p:nvSpPr>
        <p:spPr>
          <a:xfrm>
            <a:off x="4338101" y="4946094"/>
            <a:ext cx="4747985" cy="1384995"/>
          </a:xfrm>
          <a:prstGeom prst="rect">
            <a:avLst/>
          </a:prstGeom>
          <a:solidFill>
            <a:srgbClr val="FFE2A4"/>
          </a:solidFill>
          <a:ln w="28575" cap="flat" cmpd="sng" algn="ctr">
            <a:solidFill>
              <a:schemeClr val="tx1"/>
            </a:solidFill>
            <a:prstDash val="solid"/>
            <a:round/>
            <a:headEnd type="none" w="med" len="med"/>
            <a:tailEnd type="none" w="med" len="med"/>
          </a:ln>
        </p:spPr>
        <p:txBody>
          <a:bodyPr wrap="square" rtlCol="0">
            <a:spAutoFit/>
          </a:bodyPr>
          <a:lstStyle/>
          <a:p>
            <a:pPr algn="just"/>
            <a:r>
              <a:rPr lang="en-US" sz="1400" b="1" u="sng" dirty="0" smtClean="0">
                <a:latin typeface="Baskerville"/>
                <a:cs typeface="Baskerville"/>
              </a:rPr>
              <a:t>Implications:</a:t>
            </a:r>
            <a:endParaRPr lang="en-US" sz="1400" dirty="0" smtClean="0">
              <a:latin typeface="Baskerville"/>
              <a:cs typeface="Baskerville"/>
            </a:endParaRPr>
          </a:p>
          <a:p>
            <a:pPr algn="just"/>
            <a:r>
              <a:rPr lang="en-US" sz="1400" dirty="0" smtClean="0">
                <a:latin typeface="Baskerville"/>
                <a:cs typeface="Baskerville"/>
              </a:rPr>
              <a:t>(a) Given the maxima over the Gulf Stream and Gulf Coast, the model tends to have its CAPE sensitive to moisture fluxes.  This could be important for understanding model biases.</a:t>
            </a:r>
          </a:p>
          <a:p>
            <a:pPr algn="just"/>
            <a:r>
              <a:rPr lang="en-US" sz="1400" dirty="0" smtClean="0">
                <a:latin typeface="Baskerville"/>
                <a:cs typeface="Baskerville"/>
              </a:rPr>
              <a:t>(</a:t>
            </a:r>
            <a:r>
              <a:rPr lang="en-US" sz="1400" dirty="0" err="1" smtClean="0">
                <a:latin typeface="Baskerville"/>
                <a:cs typeface="Baskerville"/>
              </a:rPr>
              <a:t>b</a:t>
            </a:r>
            <a:r>
              <a:rPr lang="en-US" sz="1400" dirty="0" smtClean="0">
                <a:latin typeface="Baskerville"/>
                <a:cs typeface="Baskerville"/>
              </a:rPr>
              <a:t>) How do we assess the ‘accuracy’ of future changes projected from the model if the fundamental structure is incorrect?</a:t>
            </a:r>
          </a:p>
        </p:txBody>
      </p:sp>
      <p:sp>
        <p:nvSpPr>
          <p:cNvPr id="9" name="Title 1"/>
          <p:cNvSpPr txBox="1">
            <a:spLocks/>
          </p:cNvSpPr>
          <p:nvPr/>
        </p:nvSpPr>
        <p:spPr>
          <a:xfrm>
            <a:off x="867104" y="52554"/>
            <a:ext cx="7436068" cy="1007241"/>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smtClean="0">
                <a:ln>
                  <a:noFill/>
                </a:ln>
                <a:solidFill>
                  <a:schemeClr val="tx1"/>
                </a:solidFill>
                <a:effectLst/>
                <a:uLnTx/>
                <a:uFillTx/>
                <a:latin typeface="Baskerville"/>
                <a:ea typeface="+mj-ea"/>
                <a:cs typeface="Baskerville"/>
              </a:rPr>
              <a:t>Marsh et al. (2007)</a:t>
            </a:r>
            <a:r>
              <a:rPr kumimoji="0" lang="en-US" sz="2800" b="1" i="0" u="none" strike="noStrike" kern="1200" cap="none" spc="0" normalizeH="0" baseline="0" noProof="0" smtClean="0">
                <a:ln>
                  <a:noFill/>
                </a:ln>
                <a:solidFill>
                  <a:schemeClr val="tx1"/>
                </a:solidFill>
                <a:effectLst/>
                <a:uLnTx/>
                <a:uFillTx/>
                <a:latin typeface="Baskerville"/>
                <a:ea typeface="+mj-ea"/>
                <a:cs typeface="Baskerville"/>
              </a:rPr>
              <a:t> – Assessing N. America Severe Weather in the CCSM3</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C6BED9"/>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Trends and Projected Changes in Hail (</a:t>
            </a:r>
            <a:r>
              <a:rPr lang="en-US" sz="2800" b="1" i="1" dirty="0" err="1" smtClean="0">
                <a:solidFill>
                  <a:schemeClr val="tx1"/>
                </a:solidFill>
                <a:latin typeface="Baskerville"/>
                <a:ea typeface="+mj-ea"/>
                <a:cs typeface="Baskerville"/>
              </a:rPr>
              <a:t>Xie</a:t>
            </a:r>
            <a:r>
              <a:rPr lang="en-US" sz="2800" b="1" i="1" dirty="0" smtClean="0">
                <a:solidFill>
                  <a:schemeClr val="tx1"/>
                </a:solidFill>
                <a:latin typeface="Baskerville"/>
                <a:ea typeface="+mj-ea"/>
                <a:cs typeface="Baskerville"/>
              </a:rPr>
              <a:t> et al., 2008; Mahoney et al. 2012</a:t>
            </a:r>
            <a:r>
              <a:rPr lang="en-US" sz="2800" b="1" dirty="0" smtClean="0">
                <a:solidFill>
                  <a:schemeClr val="tx1"/>
                </a:solidFill>
                <a:latin typeface="Baskerville"/>
                <a:ea typeface="+mj-ea"/>
                <a:cs typeface="Baskerville"/>
              </a:rPr>
              <a:t>)</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
        <p:nvSpPr>
          <p:cNvPr id="5" name="TextBox 4"/>
          <p:cNvSpPr txBox="1"/>
          <p:nvPr/>
        </p:nvSpPr>
        <p:spPr>
          <a:xfrm>
            <a:off x="0" y="1111112"/>
            <a:ext cx="5620758" cy="1292662"/>
          </a:xfrm>
          <a:prstGeom prst="rect">
            <a:avLst/>
          </a:prstGeom>
          <a:noFill/>
        </p:spPr>
        <p:txBody>
          <a:bodyPr wrap="none" rtlCol="0">
            <a:spAutoFit/>
          </a:bodyPr>
          <a:lstStyle/>
          <a:p>
            <a:r>
              <a:rPr lang="en-US" sz="1300" i="1" dirty="0" smtClean="0">
                <a:latin typeface="Calisto MT"/>
                <a:cs typeface="Calisto MT"/>
              </a:rPr>
              <a:t>Mahoney et al. </a:t>
            </a:r>
            <a:r>
              <a:rPr lang="en-US" sz="1300" dirty="0" smtClean="0">
                <a:latin typeface="Calisto MT"/>
                <a:cs typeface="Calisto MT"/>
              </a:rPr>
              <a:t>(2012) model changes in hail over the Rockies.</a:t>
            </a:r>
          </a:p>
          <a:p>
            <a:r>
              <a:rPr lang="en-US" sz="1300" dirty="0" smtClean="0">
                <a:latin typeface="Calisto MT"/>
                <a:cs typeface="Calisto MT"/>
              </a:rPr>
              <a:t>-- Competing hypotheses for future hail.  </a:t>
            </a:r>
          </a:p>
          <a:p>
            <a:r>
              <a:rPr lang="en-US" sz="1300" dirty="0" smtClean="0">
                <a:latin typeface="Calisto MT"/>
                <a:cs typeface="Calisto MT"/>
              </a:rPr>
              <a:t>	(a) Warmer, moister climate favors more vigorous </a:t>
            </a:r>
            <a:r>
              <a:rPr lang="en-US" sz="1300" dirty="0" err="1" smtClean="0">
                <a:latin typeface="Calisto MT"/>
                <a:cs typeface="Calisto MT"/>
              </a:rPr>
              <a:t>T’storms</a:t>
            </a:r>
            <a:r>
              <a:rPr lang="en-US" sz="1300" dirty="0" smtClean="0">
                <a:latin typeface="Calisto MT"/>
                <a:cs typeface="Calisto MT"/>
              </a:rPr>
              <a:t>, more hail.</a:t>
            </a:r>
          </a:p>
          <a:p>
            <a:r>
              <a:rPr lang="en-US" sz="1300" dirty="0" smtClean="0">
                <a:latin typeface="Calisto MT"/>
                <a:cs typeface="Calisto MT"/>
              </a:rPr>
              <a:t>	(</a:t>
            </a:r>
            <a:r>
              <a:rPr lang="en-US" sz="1300" dirty="0" err="1" smtClean="0">
                <a:latin typeface="Calisto MT"/>
                <a:cs typeface="Calisto MT"/>
              </a:rPr>
              <a:t>b</a:t>
            </a:r>
            <a:r>
              <a:rPr lang="en-US" sz="1300" dirty="0" smtClean="0">
                <a:latin typeface="Calisto MT"/>
                <a:cs typeface="Calisto MT"/>
              </a:rPr>
              <a:t>) Warmer climate causes lifting of the freezing level, making it</a:t>
            </a:r>
          </a:p>
          <a:p>
            <a:r>
              <a:rPr lang="en-US" sz="1300" dirty="0" smtClean="0">
                <a:latin typeface="Calisto MT"/>
                <a:cs typeface="Calisto MT"/>
              </a:rPr>
              <a:t>	difficult to grow hailstones and then also increasing melting layer. </a:t>
            </a:r>
          </a:p>
          <a:p>
            <a:r>
              <a:rPr lang="en-US" sz="1300" dirty="0" smtClean="0">
                <a:latin typeface="Calisto MT"/>
                <a:cs typeface="Calisto MT"/>
              </a:rPr>
              <a:t>-- Regional modeling supports hypothesis (</a:t>
            </a:r>
            <a:r>
              <a:rPr lang="en-US" sz="1300" dirty="0" err="1" smtClean="0">
                <a:latin typeface="Calisto MT"/>
                <a:cs typeface="Calisto MT"/>
              </a:rPr>
              <a:t>b</a:t>
            </a:r>
            <a:r>
              <a:rPr lang="en-US" sz="1300" dirty="0" smtClean="0">
                <a:latin typeface="Calisto MT"/>
                <a:cs typeface="Calisto MT"/>
              </a:rPr>
              <a:t>).</a:t>
            </a:r>
            <a:endParaRPr lang="en-US" sz="1300" dirty="0">
              <a:latin typeface="Calisto MT"/>
              <a:cs typeface="Calisto MT"/>
            </a:endParaRPr>
          </a:p>
        </p:txBody>
      </p:sp>
      <p:pic>
        <p:nvPicPr>
          <p:cNvPr id="6" name="Picture 5"/>
          <p:cNvPicPr>
            <a:picLocks noChangeAspect="1"/>
          </p:cNvPicPr>
          <p:nvPr/>
        </p:nvPicPr>
        <p:blipFill>
          <a:blip r:embed="rId2"/>
          <a:stretch>
            <a:fillRect/>
          </a:stretch>
        </p:blipFill>
        <p:spPr>
          <a:xfrm>
            <a:off x="5938661" y="1111112"/>
            <a:ext cx="2960100" cy="2971800"/>
          </a:xfrm>
          <a:prstGeom prst="rect">
            <a:avLst/>
          </a:prstGeom>
        </p:spPr>
      </p:pic>
      <p:sp>
        <p:nvSpPr>
          <p:cNvPr id="7" name="TextBox 6"/>
          <p:cNvSpPr txBox="1"/>
          <p:nvPr/>
        </p:nvSpPr>
        <p:spPr>
          <a:xfrm>
            <a:off x="6568966" y="3096271"/>
            <a:ext cx="2172139" cy="600164"/>
          </a:xfrm>
          <a:prstGeom prst="rect">
            <a:avLst/>
          </a:prstGeom>
          <a:solidFill>
            <a:srgbClr val="F5FF7B"/>
          </a:solidFill>
          <a:ln w="12700" cmpd="sng">
            <a:solidFill>
              <a:schemeClr val="tx1"/>
            </a:solidFill>
          </a:ln>
        </p:spPr>
        <p:txBody>
          <a:bodyPr wrap="square" rtlCol="0">
            <a:spAutoFit/>
          </a:bodyPr>
          <a:lstStyle/>
          <a:p>
            <a:r>
              <a:rPr lang="en-US" sz="1100" b="1" i="1" dirty="0" smtClean="0">
                <a:latin typeface="Calisto MT"/>
                <a:cs typeface="Calisto MT"/>
              </a:rPr>
              <a:t>Narrowing of the distribution negates the overall larger amounts.  </a:t>
            </a:r>
            <a:r>
              <a:rPr lang="en-US" sz="1100" b="1" dirty="0" smtClean="0">
                <a:latin typeface="Calisto MT"/>
                <a:cs typeface="Calisto MT"/>
              </a:rPr>
              <a:t>[</a:t>
            </a:r>
            <a:r>
              <a:rPr lang="en-US" sz="1100" b="1" i="1" dirty="0" smtClean="0">
                <a:latin typeface="Calisto MT"/>
                <a:cs typeface="Calisto MT"/>
              </a:rPr>
              <a:t>Mahoney et al. </a:t>
            </a:r>
            <a:r>
              <a:rPr lang="en-US" sz="1100" b="1" dirty="0" smtClean="0">
                <a:latin typeface="Calisto MT"/>
                <a:cs typeface="Calisto MT"/>
              </a:rPr>
              <a:t>2012]</a:t>
            </a:r>
            <a:endParaRPr lang="en-US" sz="1100" b="1" i="1" dirty="0">
              <a:latin typeface="Calisto MT"/>
              <a:cs typeface="Calisto MT"/>
            </a:endParaRPr>
          </a:p>
        </p:txBody>
      </p:sp>
      <p:sp>
        <p:nvSpPr>
          <p:cNvPr id="8" name="TextBox 7"/>
          <p:cNvSpPr txBox="1"/>
          <p:nvPr/>
        </p:nvSpPr>
        <p:spPr>
          <a:xfrm>
            <a:off x="47383" y="2750022"/>
            <a:ext cx="5544087" cy="692497"/>
          </a:xfrm>
          <a:prstGeom prst="rect">
            <a:avLst/>
          </a:prstGeom>
          <a:noFill/>
        </p:spPr>
        <p:txBody>
          <a:bodyPr wrap="none" rtlCol="0">
            <a:spAutoFit/>
          </a:bodyPr>
          <a:lstStyle/>
          <a:p>
            <a:r>
              <a:rPr lang="en-US" sz="1300" i="1" dirty="0" err="1" smtClean="0">
                <a:latin typeface="Calisto MT"/>
                <a:cs typeface="Calisto MT"/>
              </a:rPr>
              <a:t>Xie</a:t>
            </a:r>
            <a:r>
              <a:rPr lang="en-US" sz="1300" i="1" dirty="0" smtClean="0">
                <a:latin typeface="Calisto MT"/>
                <a:cs typeface="Calisto MT"/>
              </a:rPr>
              <a:t> et al.</a:t>
            </a:r>
            <a:r>
              <a:rPr lang="en-US" sz="1300" dirty="0" smtClean="0">
                <a:latin typeface="Calisto MT"/>
                <a:cs typeface="Calisto MT"/>
              </a:rPr>
              <a:t> (2008) find similar findings in observations of hail data over China.  </a:t>
            </a:r>
          </a:p>
          <a:p>
            <a:r>
              <a:rPr lang="en-US" sz="1300" dirty="0" smtClean="0">
                <a:latin typeface="Calisto MT"/>
                <a:cs typeface="Calisto MT"/>
              </a:rPr>
              <a:t>They find that total number of hail days are decreasing in China, despite </a:t>
            </a:r>
          </a:p>
          <a:p>
            <a:r>
              <a:rPr lang="en-US" sz="1300" dirty="0" smtClean="0">
                <a:latin typeface="Calisto MT"/>
                <a:cs typeface="Calisto MT"/>
              </a:rPr>
              <a:t>increasing CAPE. The common link is a lifting of the freezing level.</a:t>
            </a:r>
          </a:p>
        </p:txBody>
      </p:sp>
      <p:sp>
        <p:nvSpPr>
          <p:cNvPr id="9" name="TextBox 8"/>
          <p:cNvSpPr txBox="1"/>
          <p:nvPr/>
        </p:nvSpPr>
        <p:spPr>
          <a:xfrm>
            <a:off x="11393" y="6150356"/>
            <a:ext cx="9036258" cy="400110"/>
          </a:xfrm>
          <a:prstGeom prst="rect">
            <a:avLst/>
          </a:prstGeom>
          <a:noFill/>
        </p:spPr>
        <p:txBody>
          <a:bodyPr wrap="square" rtlCol="0">
            <a:spAutoFit/>
          </a:bodyPr>
          <a:lstStyle/>
          <a:p>
            <a:r>
              <a:rPr lang="en-US" sz="1000" dirty="0" smtClean="0">
                <a:latin typeface="Baskerville"/>
                <a:cs typeface="Baskerville"/>
              </a:rPr>
              <a:t>Mahoney, K., M. A. Alexander, G. Thompson, J. J. </a:t>
            </a:r>
            <a:r>
              <a:rPr lang="en-US" sz="1000" dirty="0" err="1" smtClean="0">
                <a:latin typeface="Baskerville"/>
                <a:cs typeface="Baskerville"/>
              </a:rPr>
              <a:t>Barsugli</a:t>
            </a:r>
            <a:r>
              <a:rPr lang="en-US" sz="1000" dirty="0" smtClean="0">
                <a:latin typeface="Baskerville"/>
                <a:cs typeface="Baskerville"/>
              </a:rPr>
              <a:t>, and J. D. Scott, 2012:  Changes in hail and flood risk in high-resolution simulations over Colorado’s mountains.  </a:t>
            </a:r>
            <a:r>
              <a:rPr lang="en-US" sz="1000" i="1" dirty="0" smtClean="0">
                <a:latin typeface="Baskerville"/>
                <a:cs typeface="Baskerville"/>
              </a:rPr>
              <a:t>Nat. </a:t>
            </a:r>
            <a:r>
              <a:rPr lang="en-US" sz="1000" i="1" dirty="0" err="1" smtClean="0">
                <a:latin typeface="Baskerville"/>
                <a:cs typeface="Baskerville"/>
              </a:rPr>
              <a:t>Clim</a:t>
            </a:r>
            <a:r>
              <a:rPr lang="en-US" sz="1000" i="1" dirty="0" smtClean="0">
                <a:latin typeface="Baskerville"/>
                <a:cs typeface="Baskerville"/>
              </a:rPr>
              <a:t>. Change, </a:t>
            </a:r>
            <a:r>
              <a:rPr lang="en-US" sz="1000" b="1" dirty="0" smtClean="0">
                <a:latin typeface="Baskerville"/>
                <a:cs typeface="Baskerville"/>
              </a:rPr>
              <a:t>2</a:t>
            </a:r>
            <a:r>
              <a:rPr lang="en-US" sz="1000" dirty="0" smtClean="0">
                <a:latin typeface="Baskerville"/>
                <a:cs typeface="Baskerville"/>
              </a:rPr>
              <a:t>, doi:10.1038/NCLIMATE1344.</a:t>
            </a:r>
          </a:p>
        </p:txBody>
      </p:sp>
      <p:sp>
        <p:nvSpPr>
          <p:cNvPr id="10" name="TextBox 9"/>
          <p:cNvSpPr txBox="1"/>
          <p:nvPr/>
        </p:nvSpPr>
        <p:spPr>
          <a:xfrm>
            <a:off x="863" y="6532948"/>
            <a:ext cx="8991600" cy="246221"/>
          </a:xfrm>
          <a:prstGeom prst="rect">
            <a:avLst/>
          </a:prstGeom>
          <a:noFill/>
        </p:spPr>
        <p:txBody>
          <a:bodyPr wrap="square" rtlCol="0">
            <a:spAutoFit/>
          </a:bodyPr>
          <a:lstStyle/>
          <a:p>
            <a:r>
              <a:rPr lang="en-US" sz="1000" dirty="0" err="1" smtClean="0">
                <a:latin typeface="Baskerville"/>
                <a:cs typeface="Baskerville"/>
              </a:rPr>
              <a:t>Xie</a:t>
            </a:r>
            <a:r>
              <a:rPr lang="en-US" sz="1000" dirty="0" smtClean="0">
                <a:latin typeface="Baskerville"/>
                <a:cs typeface="Baskerville"/>
              </a:rPr>
              <a:t>, B., Q. Zhang, and Y. Wang, 2008:  Trends in hail in China during 1960-2005.  </a:t>
            </a:r>
            <a:r>
              <a:rPr lang="en-US" sz="1000" i="1" dirty="0" err="1" smtClean="0">
                <a:latin typeface="Baskerville"/>
                <a:cs typeface="Baskerville"/>
              </a:rPr>
              <a:t>Geophys</a:t>
            </a:r>
            <a:r>
              <a:rPr lang="en-US" sz="1000" i="1" dirty="0" smtClean="0">
                <a:latin typeface="Baskerville"/>
                <a:cs typeface="Baskerville"/>
              </a:rPr>
              <a:t>. Res. </a:t>
            </a:r>
            <a:r>
              <a:rPr lang="en-US" sz="1000" i="1" dirty="0" err="1" smtClean="0">
                <a:latin typeface="Baskerville"/>
                <a:cs typeface="Baskerville"/>
              </a:rPr>
              <a:t>Lett</a:t>
            </a:r>
            <a:r>
              <a:rPr lang="en-US" sz="1000" i="1" dirty="0" smtClean="0">
                <a:latin typeface="Baskerville"/>
                <a:cs typeface="Baskerville"/>
              </a:rPr>
              <a:t>.</a:t>
            </a:r>
            <a:r>
              <a:rPr lang="en-US" sz="1000" dirty="0" smtClean="0">
                <a:latin typeface="Baskerville"/>
                <a:cs typeface="Baskerville"/>
              </a:rPr>
              <a:t>, </a:t>
            </a:r>
            <a:r>
              <a:rPr lang="en-US" sz="1000" b="1" dirty="0" smtClean="0">
                <a:latin typeface="Baskerville"/>
                <a:cs typeface="Baskerville"/>
              </a:rPr>
              <a:t>35</a:t>
            </a:r>
            <a:r>
              <a:rPr lang="en-US" sz="1000" dirty="0" smtClean="0">
                <a:latin typeface="Baskerville"/>
                <a:cs typeface="Baskerville"/>
              </a:rPr>
              <a:t>, L13801, doi:10.1029/2008GL034067.</a:t>
            </a:r>
          </a:p>
        </p:txBody>
      </p:sp>
      <p:pic>
        <p:nvPicPr>
          <p:cNvPr id="11" name="Picture 10"/>
          <p:cNvPicPr>
            <a:picLocks noChangeAspect="1"/>
          </p:cNvPicPr>
          <p:nvPr/>
        </p:nvPicPr>
        <p:blipFill>
          <a:blip r:embed="rId3"/>
          <a:stretch>
            <a:fillRect/>
          </a:stretch>
        </p:blipFill>
        <p:spPr>
          <a:xfrm>
            <a:off x="11393" y="3925669"/>
            <a:ext cx="2777307" cy="2286000"/>
          </a:xfrm>
          <a:prstGeom prst="rect">
            <a:avLst/>
          </a:prstGeom>
        </p:spPr>
      </p:pic>
      <p:pic>
        <p:nvPicPr>
          <p:cNvPr id="12" name="Picture 11"/>
          <p:cNvPicPr>
            <a:picLocks noChangeAspect="1"/>
          </p:cNvPicPr>
          <p:nvPr/>
        </p:nvPicPr>
        <p:blipFill>
          <a:blip r:embed="rId4"/>
          <a:stretch>
            <a:fillRect/>
          </a:stretch>
        </p:blipFill>
        <p:spPr>
          <a:xfrm>
            <a:off x="2819427" y="4255912"/>
            <a:ext cx="3119234" cy="1828800"/>
          </a:xfrm>
          <a:prstGeom prst="rect">
            <a:avLst/>
          </a:prstGeom>
        </p:spPr>
      </p:pic>
      <p:pic>
        <p:nvPicPr>
          <p:cNvPr id="13" name="Picture 12"/>
          <p:cNvPicPr>
            <a:picLocks noChangeAspect="1"/>
          </p:cNvPicPr>
          <p:nvPr/>
        </p:nvPicPr>
        <p:blipFill>
          <a:blip r:embed="rId5"/>
          <a:stretch>
            <a:fillRect/>
          </a:stretch>
        </p:blipFill>
        <p:spPr>
          <a:xfrm>
            <a:off x="5938661" y="4082912"/>
            <a:ext cx="2993721" cy="1828800"/>
          </a:xfrm>
          <a:prstGeom prst="rect">
            <a:avLst/>
          </a:prstGeom>
        </p:spPr>
      </p:pic>
      <p:sp>
        <p:nvSpPr>
          <p:cNvPr id="14" name="TextBox 13"/>
          <p:cNvSpPr txBox="1"/>
          <p:nvPr/>
        </p:nvSpPr>
        <p:spPr>
          <a:xfrm>
            <a:off x="275019" y="5718045"/>
            <a:ext cx="2461127" cy="246221"/>
          </a:xfrm>
          <a:prstGeom prst="rect">
            <a:avLst/>
          </a:prstGeom>
          <a:solidFill>
            <a:srgbClr val="F5FF7B"/>
          </a:solidFill>
          <a:ln w="12700" cmpd="sng">
            <a:solidFill>
              <a:schemeClr val="tx1"/>
            </a:solidFill>
          </a:ln>
        </p:spPr>
        <p:txBody>
          <a:bodyPr wrap="square" rtlCol="0">
            <a:spAutoFit/>
          </a:bodyPr>
          <a:lstStyle/>
          <a:p>
            <a:r>
              <a:rPr lang="en-US" sz="1000" b="1" i="1" dirty="0" smtClean="0">
                <a:latin typeface="Calisto MT"/>
                <a:cs typeface="Calisto MT"/>
              </a:rPr>
              <a:t>Decreasing trend in hail days, esp. N China.</a:t>
            </a:r>
            <a:endParaRPr lang="en-US" sz="1000" b="1" i="1" dirty="0">
              <a:latin typeface="Calisto MT"/>
              <a:cs typeface="Calisto MT"/>
            </a:endParaRPr>
          </a:p>
        </p:txBody>
      </p:sp>
      <p:sp>
        <p:nvSpPr>
          <p:cNvPr id="15" name="TextBox 14"/>
          <p:cNvSpPr txBox="1"/>
          <p:nvPr/>
        </p:nvSpPr>
        <p:spPr>
          <a:xfrm>
            <a:off x="4414344" y="5594934"/>
            <a:ext cx="1340385" cy="246221"/>
          </a:xfrm>
          <a:prstGeom prst="rect">
            <a:avLst/>
          </a:prstGeom>
          <a:solidFill>
            <a:srgbClr val="F5FF7B"/>
          </a:solidFill>
          <a:ln w="12700" cmpd="sng">
            <a:solidFill>
              <a:schemeClr val="tx1"/>
            </a:solidFill>
          </a:ln>
        </p:spPr>
        <p:txBody>
          <a:bodyPr wrap="square" rtlCol="0">
            <a:spAutoFit/>
          </a:bodyPr>
          <a:lstStyle/>
          <a:p>
            <a:r>
              <a:rPr lang="en-US" sz="1000" b="1" i="1" dirty="0" smtClean="0">
                <a:latin typeface="Calisto MT"/>
                <a:cs typeface="Calisto MT"/>
              </a:rPr>
              <a:t>Rising freezing levels.</a:t>
            </a:r>
            <a:endParaRPr lang="en-US" sz="1000" b="1" i="1" dirty="0">
              <a:latin typeface="Calisto MT"/>
              <a:cs typeface="Calisto MT"/>
            </a:endParaRPr>
          </a:p>
        </p:txBody>
      </p:sp>
      <p:sp>
        <p:nvSpPr>
          <p:cNvPr id="16" name="TextBox 15"/>
          <p:cNvSpPr txBox="1"/>
          <p:nvPr/>
        </p:nvSpPr>
        <p:spPr>
          <a:xfrm>
            <a:off x="6276952" y="4536966"/>
            <a:ext cx="1456910" cy="246221"/>
          </a:xfrm>
          <a:prstGeom prst="rect">
            <a:avLst/>
          </a:prstGeom>
          <a:solidFill>
            <a:srgbClr val="F5FF7B"/>
          </a:solidFill>
          <a:ln w="12700" cmpd="sng">
            <a:solidFill>
              <a:schemeClr val="tx1"/>
            </a:solidFill>
          </a:ln>
        </p:spPr>
        <p:txBody>
          <a:bodyPr wrap="square" rtlCol="0">
            <a:spAutoFit/>
          </a:bodyPr>
          <a:lstStyle/>
          <a:p>
            <a:r>
              <a:rPr lang="en-US" sz="1000" b="1" i="1" dirty="0" smtClean="0">
                <a:latin typeface="Calisto MT"/>
                <a:cs typeface="Calisto MT"/>
              </a:rPr>
              <a:t>Slight increase in CAPE.</a:t>
            </a:r>
            <a:endParaRPr lang="en-US" sz="1000" b="1" i="1" dirty="0">
              <a:latin typeface="Calisto MT"/>
              <a:cs typeface="Calisto MT"/>
            </a:endParaRPr>
          </a:p>
        </p:txBody>
      </p:sp>
      <p:cxnSp>
        <p:nvCxnSpPr>
          <p:cNvPr id="18" name="Straight Arrow Connector 17"/>
          <p:cNvCxnSpPr/>
          <p:nvPr/>
        </p:nvCxnSpPr>
        <p:spPr>
          <a:xfrm>
            <a:off x="5281448" y="1961931"/>
            <a:ext cx="1707931" cy="183931"/>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1457978" y="3677608"/>
            <a:ext cx="966767" cy="496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H="1">
            <a:off x="3332849" y="3560571"/>
            <a:ext cx="1094445" cy="858342"/>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896069" y="3319517"/>
            <a:ext cx="1672897" cy="936395"/>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EDE99C"/>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Muñoz</a:t>
            </a:r>
            <a:r>
              <a:rPr lang="en-US" sz="2800" b="1" i="1" dirty="0" smtClean="0">
                <a:solidFill>
                  <a:schemeClr val="tx1"/>
                </a:solidFill>
                <a:latin typeface="Baskerville"/>
                <a:ea typeface="+mj-ea"/>
                <a:cs typeface="Baskerville"/>
              </a:rPr>
              <a:t> and Enfield (2011) – Linking LLJ Variability to Large-Scale Climate Modes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157656" y="1247666"/>
            <a:ext cx="2645009" cy="1828800"/>
          </a:xfrm>
          <a:prstGeom prst="rect">
            <a:avLst/>
          </a:prstGeom>
        </p:spPr>
      </p:pic>
      <p:sp>
        <p:nvSpPr>
          <p:cNvPr id="6" name="TextBox 5"/>
          <p:cNvSpPr txBox="1"/>
          <p:nvPr/>
        </p:nvSpPr>
        <p:spPr>
          <a:xfrm>
            <a:off x="0" y="3076466"/>
            <a:ext cx="2960413" cy="461665"/>
          </a:xfrm>
          <a:prstGeom prst="rect">
            <a:avLst/>
          </a:prstGeom>
          <a:noFill/>
        </p:spPr>
        <p:txBody>
          <a:bodyPr wrap="square" rtlCol="0">
            <a:spAutoFit/>
          </a:bodyPr>
          <a:lstStyle/>
          <a:p>
            <a:r>
              <a:rPr lang="en-US" sz="1200" dirty="0" smtClean="0">
                <a:latin typeface="Baskerville"/>
                <a:cs typeface="Baskerville"/>
              </a:rPr>
              <a:t>LLJ in the Great Plains tied to IAS jet from Caribbean and Gulf of Mexico. </a:t>
            </a:r>
            <a:endParaRPr lang="en-US" sz="1200" dirty="0">
              <a:latin typeface="Baskerville"/>
              <a:cs typeface="Baskerville"/>
            </a:endParaRPr>
          </a:p>
        </p:txBody>
      </p:sp>
      <p:pic>
        <p:nvPicPr>
          <p:cNvPr id="7" name="Picture 6"/>
          <p:cNvPicPr>
            <a:picLocks noChangeAspect="1"/>
          </p:cNvPicPr>
          <p:nvPr/>
        </p:nvPicPr>
        <p:blipFill>
          <a:blip r:embed="rId3"/>
          <a:stretch>
            <a:fillRect/>
          </a:stretch>
        </p:blipFill>
        <p:spPr>
          <a:xfrm>
            <a:off x="2960413" y="1247666"/>
            <a:ext cx="2699657" cy="1828800"/>
          </a:xfrm>
          <a:prstGeom prst="rect">
            <a:avLst/>
          </a:prstGeom>
        </p:spPr>
      </p:pic>
      <p:pic>
        <p:nvPicPr>
          <p:cNvPr id="8" name="Picture 7"/>
          <p:cNvPicPr>
            <a:picLocks noChangeAspect="1"/>
          </p:cNvPicPr>
          <p:nvPr/>
        </p:nvPicPr>
        <p:blipFill>
          <a:blip r:embed="rId4"/>
          <a:stretch>
            <a:fillRect/>
          </a:stretch>
        </p:blipFill>
        <p:spPr>
          <a:xfrm>
            <a:off x="2960413" y="3076466"/>
            <a:ext cx="2820473" cy="1828800"/>
          </a:xfrm>
          <a:prstGeom prst="rect">
            <a:avLst/>
          </a:prstGeom>
        </p:spPr>
      </p:pic>
      <p:sp>
        <p:nvSpPr>
          <p:cNvPr id="9" name="TextBox 8"/>
          <p:cNvSpPr txBox="1"/>
          <p:nvPr/>
        </p:nvSpPr>
        <p:spPr>
          <a:xfrm>
            <a:off x="3112813" y="4905266"/>
            <a:ext cx="2960413" cy="830997"/>
          </a:xfrm>
          <a:prstGeom prst="rect">
            <a:avLst/>
          </a:prstGeom>
          <a:noFill/>
        </p:spPr>
        <p:txBody>
          <a:bodyPr wrap="square" rtlCol="0">
            <a:spAutoFit/>
          </a:bodyPr>
          <a:lstStyle/>
          <a:p>
            <a:r>
              <a:rPr lang="en-US" sz="1200" dirty="0" smtClean="0">
                <a:latin typeface="Baskerville"/>
                <a:cs typeface="Baskerville"/>
              </a:rPr>
              <a:t>Regressions on the IAS jet index shows strong moisture flux into the Plains at low levels.  On the large scale, the index is related to the </a:t>
            </a:r>
            <a:r>
              <a:rPr lang="en-US" sz="1200" i="1" dirty="0" smtClean="0">
                <a:latin typeface="Baskerville"/>
                <a:cs typeface="Baskerville"/>
              </a:rPr>
              <a:t>negative</a:t>
            </a:r>
            <a:r>
              <a:rPr lang="en-US" sz="1200" dirty="0" smtClean="0">
                <a:latin typeface="Baskerville"/>
                <a:cs typeface="Baskerville"/>
              </a:rPr>
              <a:t> phase in the PNA pattern.</a:t>
            </a:r>
            <a:endParaRPr lang="en-US" sz="1200" dirty="0">
              <a:latin typeface="Baskerville"/>
              <a:cs typeface="Baskerville"/>
            </a:endParaRPr>
          </a:p>
        </p:txBody>
      </p:sp>
      <p:sp>
        <p:nvSpPr>
          <p:cNvPr id="10" name="TextBox 9"/>
          <p:cNvSpPr txBox="1"/>
          <p:nvPr/>
        </p:nvSpPr>
        <p:spPr>
          <a:xfrm>
            <a:off x="3610000" y="1707930"/>
            <a:ext cx="366413" cy="307777"/>
          </a:xfrm>
          <a:prstGeom prst="rect">
            <a:avLst/>
          </a:prstGeom>
          <a:noFill/>
        </p:spPr>
        <p:txBody>
          <a:bodyPr wrap="square" rtlCol="0">
            <a:spAutoFit/>
          </a:bodyPr>
          <a:lstStyle/>
          <a:p>
            <a:r>
              <a:rPr lang="en-US" sz="1400" b="1" dirty="0" smtClean="0"/>
              <a:t>+</a:t>
            </a:r>
            <a:endParaRPr lang="en-US" sz="1400" b="1" dirty="0"/>
          </a:p>
        </p:txBody>
      </p:sp>
      <p:sp>
        <p:nvSpPr>
          <p:cNvPr id="11" name="TextBox 10"/>
          <p:cNvSpPr txBox="1"/>
          <p:nvPr/>
        </p:nvSpPr>
        <p:spPr>
          <a:xfrm>
            <a:off x="4363242" y="1846429"/>
            <a:ext cx="261310" cy="523220"/>
          </a:xfrm>
          <a:prstGeom prst="rect">
            <a:avLst/>
          </a:prstGeom>
          <a:noFill/>
        </p:spPr>
        <p:txBody>
          <a:bodyPr wrap="square" rtlCol="0">
            <a:spAutoFit/>
          </a:bodyPr>
          <a:lstStyle/>
          <a:p>
            <a:r>
              <a:rPr lang="en-US" sz="1400" b="1" dirty="0" smtClean="0"/>
              <a:t>+</a:t>
            </a:r>
            <a:endParaRPr lang="en-US" sz="1400" b="1" dirty="0"/>
          </a:p>
        </p:txBody>
      </p:sp>
      <p:sp>
        <p:nvSpPr>
          <p:cNvPr id="12" name="TextBox 11"/>
          <p:cNvSpPr txBox="1"/>
          <p:nvPr/>
        </p:nvSpPr>
        <p:spPr>
          <a:xfrm>
            <a:off x="4084414" y="1586948"/>
            <a:ext cx="261310" cy="307777"/>
          </a:xfrm>
          <a:prstGeom prst="rect">
            <a:avLst/>
          </a:prstGeom>
          <a:noFill/>
        </p:spPr>
        <p:txBody>
          <a:bodyPr wrap="square" rtlCol="0">
            <a:spAutoFit/>
          </a:bodyPr>
          <a:lstStyle/>
          <a:p>
            <a:r>
              <a:rPr lang="en-US" sz="1400" b="1" dirty="0" smtClean="0"/>
              <a:t>-</a:t>
            </a:r>
            <a:endParaRPr lang="en-US" sz="1400" b="1" dirty="0"/>
          </a:p>
        </p:txBody>
      </p:sp>
      <p:sp>
        <p:nvSpPr>
          <p:cNvPr id="13" name="TextBox 12"/>
          <p:cNvSpPr txBox="1"/>
          <p:nvPr/>
        </p:nvSpPr>
        <p:spPr>
          <a:xfrm>
            <a:off x="3610000" y="2061872"/>
            <a:ext cx="261310" cy="307777"/>
          </a:xfrm>
          <a:prstGeom prst="rect">
            <a:avLst/>
          </a:prstGeom>
          <a:noFill/>
        </p:spPr>
        <p:txBody>
          <a:bodyPr wrap="square" rtlCol="0">
            <a:spAutoFit/>
          </a:bodyPr>
          <a:lstStyle/>
          <a:p>
            <a:r>
              <a:rPr lang="en-US" sz="1400" b="1" dirty="0" smtClean="0"/>
              <a:t>-</a:t>
            </a:r>
            <a:endParaRPr lang="en-US" sz="1400" b="1" dirty="0"/>
          </a:p>
        </p:txBody>
      </p:sp>
      <p:pic>
        <p:nvPicPr>
          <p:cNvPr id="14" name="Picture 13"/>
          <p:cNvPicPr>
            <a:picLocks noChangeAspect="1"/>
          </p:cNvPicPr>
          <p:nvPr/>
        </p:nvPicPr>
        <p:blipFill>
          <a:blip r:embed="rId5"/>
          <a:stretch>
            <a:fillRect/>
          </a:stretch>
        </p:blipFill>
        <p:spPr>
          <a:xfrm>
            <a:off x="6037319" y="1455249"/>
            <a:ext cx="2957209" cy="1828800"/>
          </a:xfrm>
          <a:prstGeom prst="rect">
            <a:avLst/>
          </a:prstGeom>
        </p:spPr>
      </p:pic>
      <p:sp>
        <p:nvSpPr>
          <p:cNvPr id="15" name="TextBox 14"/>
          <p:cNvSpPr txBox="1"/>
          <p:nvPr/>
        </p:nvSpPr>
        <p:spPr>
          <a:xfrm>
            <a:off x="6073226" y="3284049"/>
            <a:ext cx="2960413" cy="1015663"/>
          </a:xfrm>
          <a:prstGeom prst="rect">
            <a:avLst/>
          </a:prstGeom>
          <a:noFill/>
        </p:spPr>
        <p:txBody>
          <a:bodyPr wrap="square" rtlCol="0">
            <a:spAutoFit/>
          </a:bodyPr>
          <a:lstStyle/>
          <a:p>
            <a:r>
              <a:rPr lang="en-US" sz="1200" dirty="0" smtClean="0">
                <a:latin typeface="Baskerville"/>
                <a:cs typeface="Baskerville"/>
              </a:rPr>
              <a:t>Regressions on global SSTs show connections to the PDO and ENSO, as well as a dipole in SSTs between the Gulf of Mexico and the Caribbean Sea.  Not much of a connection outside of the tropical Atlantic.</a:t>
            </a:r>
            <a:endParaRPr lang="en-US" sz="1200" dirty="0">
              <a:latin typeface="Baskerville"/>
              <a:cs typeface="Baskerville"/>
            </a:endParaRPr>
          </a:p>
        </p:txBody>
      </p:sp>
      <p:sp>
        <p:nvSpPr>
          <p:cNvPr id="16" name="TextBox 15"/>
          <p:cNvSpPr txBox="1"/>
          <p:nvPr/>
        </p:nvSpPr>
        <p:spPr>
          <a:xfrm>
            <a:off x="0" y="6350411"/>
            <a:ext cx="5489021" cy="400110"/>
          </a:xfrm>
          <a:prstGeom prst="rect">
            <a:avLst/>
          </a:prstGeom>
          <a:noFill/>
        </p:spPr>
        <p:txBody>
          <a:bodyPr wrap="square" rtlCol="0">
            <a:spAutoFit/>
          </a:bodyPr>
          <a:lstStyle/>
          <a:p>
            <a:r>
              <a:rPr lang="en-US" sz="1000" dirty="0" err="1" smtClean="0">
                <a:latin typeface="Baskerville"/>
                <a:cs typeface="Baskerville"/>
              </a:rPr>
              <a:t>Muñoz</a:t>
            </a:r>
            <a:r>
              <a:rPr lang="en-US" sz="1000" dirty="0" smtClean="0">
                <a:latin typeface="Baskerville"/>
                <a:cs typeface="Baskerville"/>
              </a:rPr>
              <a:t>, E. and D. Enfield, 2011:  The boreal spring variability of the Intra-America low-level jet and its relation with precipitation and tornadoes in the eastern United States.  </a:t>
            </a:r>
            <a:r>
              <a:rPr lang="en-US" sz="1000" i="1" dirty="0" err="1" smtClean="0">
                <a:latin typeface="Baskerville"/>
                <a:cs typeface="Baskerville"/>
              </a:rPr>
              <a:t>Clim</a:t>
            </a:r>
            <a:r>
              <a:rPr lang="en-US" sz="1000" i="1" dirty="0" smtClean="0">
                <a:latin typeface="Baskerville"/>
                <a:cs typeface="Baskerville"/>
              </a:rPr>
              <a:t>. </a:t>
            </a:r>
            <a:r>
              <a:rPr lang="en-US" sz="1000" i="1" dirty="0" err="1" smtClean="0">
                <a:latin typeface="Baskerville"/>
                <a:cs typeface="Baskerville"/>
              </a:rPr>
              <a:t>Dyn</a:t>
            </a:r>
            <a:r>
              <a:rPr lang="en-US" sz="1000" i="1" dirty="0" smtClean="0">
                <a:latin typeface="Baskerville"/>
                <a:cs typeface="Baskerville"/>
              </a:rPr>
              <a:t>., </a:t>
            </a:r>
            <a:r>
              <a:rPr lang="en-US" sz="1000" b="1" dirty="0" smtClean="0">
                <a:latin typeface="Baskerville"/>
                <a:cs typeface="Baskerville"/>
              </a:rPr>
              <a:t>36</a:t>
            </a:r>
            <a:r>
              <a:rPr lang="en-US" sz="1000" dirty="0" smtClean="0">
                <a:latin typeface="Baskerville"/>
                <a:cs typeface="Baskerville"/>
              </a:rPr>
              <a:t>, 247-259.</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EDE99C"/>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Muñoz</a:t>
            </a:r>
            <a:r>
              <a:rPr lang="en-US" sz="2800" b="1" i="1" dirty="0" smtClean="0">
                <a:solidFill>
                  <a:schemeClr val="tx1"/>
                </a:solidFill>
                <a:latin typeface="Baskerville"/>
                <a:ea typeface="+mj-ea"/>
                <a:cs typeface="Baskerville"/>
              </a:rPr>
              <a:t> and Enfield (2011) – Linking LLJ Variability to Large-Scale Climate Modes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0" y="1458530"/>
            <a:ext cx="4114800" cy="1307864"/>
          </a:xfrm>
          <a:prstGeom prst="rect">
            <a:avLst/>
          </a:prstGeom>
        </p:spPr>
      </p:pic>
      <p:sp>
        <p:nvSpPr>
          <p:cNvPr id="6" name="TextBox 5"/>
          <p:cNvSpPr txBox="1"/>
          <p:nvPr/>
        </p:nvSpPr>
        <p:spPr>
          <a:xfrm>
            <a:off x="1138620" y="1243086"/>
            <a:ext cx="2271201" cy="307777"/>
          </a:xfrm>
          <a:prstGeom prst="rect">
            <a:avLst/>
          </a:prstGeom>
          <a:noFill/>
        </p:spPr>
        <p:txBody>
          <a:bodyPr wrap="none" rtlCol="0">
            <a:spAutoFit/>
          </a:bodyPr>
          <a:lstStyle/>
          <a:p>
            <a:r>
              <a:rPr lang="en-US" sz="1400" b="1" i="1" dirty="0" smtClean="0">
                <a:latin typeface="Calisto MT"/>
                <a:cs typeface="Calisto MT"/>
              </a:rPr>
              <a:t>Tornado Count Index (F2+)</a:t>
            </a:r>
            <a:endParaRPr lang="en-US" sz="1400" b="1" i="1" dirty="0">
              <a:latin typeface="Calisto MT"/>
              <a:cs typeface="Calisto MT"/>
            </a:endParaRPr>
          </a:p>
        </p:txBody>
      </p:sp>
      <p:pic>
        <p:nvPicPr>
          <p:cNvPr id="8" name="Picture 7"/>
          <p:cNvPicPr>
            <a:picLocks noChangeAspect="1"/>
          </p:cNvPicPr>
          <p:nvPr/>
        </p:nvPicPr>
        <p:blipFill>
          <a:blip r:embed="rId3"/>
          <a:stretch>
            <a:fillRect/>
          </a:stretch>
        </p:blipFill>
        <p:spPr>
          <a:xfrm>
            <a:off x="217126" y="2866929"/>
            <a:ext cx="3897674" cy="1828800"/>
          </a:xfrm>
          <a:prstGeom prst="rect">
            <a:avLst/>
          </a:prstGeom>
        </p:spPr>
      </p:pic>
      <p:pic>
        <p:nvPicPr>
          <p:cNvPr id="10" name="Picture 9"/>
          <p:cNvPicPr>
            <a:picLocks noChangeAspect="1"/>
          </p:cNvPicPr>
          <p:nvPr/>
        </p:nvPicPr>
        <p:blipFill>
          <a:blip r:embed="rId4"/>
          <a:stretch>
            <a:fillRect/>
          </a:stretch>
        </p:blipFill>
        <p:spPr>
          <a:xfrm>
            <a:off x="2978936" y="4695729"/>
            <a:ext cx="3184124" cy="1828800"/>
          </a:xfrm>
          <a:prstGeom prst="rect">
            <a:avLst/>
          </a:prstGeom>
        </p:spPr>
      </p:pic>
      <p:sp>
        <p:nvSpPr>
          <p:cNvPr id="9" name="Rectangle 8"/>
          <p:cNvSpPr/>
          <p:nvPr/>
        </p:nvSpPr>
        <p:spPr>
          <a:xfrm>
            <a:off x="217126" y="3578559"/>
            <a:ext cx="2367656" cy="849703"/>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559678" y="4638388"/>
            <a:ext cx="1975457" cy="307777"/>
          </a:xfrm>
          <a:prstGeom prst="rect">
            <a:avLst/>
          </a:prstGeom>
          <a:noFill/>
        </p:spPr>
        <p:txBody>
          <a:bodyPr wrap="none" rtlCol="0">
            <a:spAutoFit/>
          </a:bodyPr>
          <a:lstStyle/>
          <a:p>
            <a:r>
              <a:rPr lang="en-US" sz="1400" b="1" i="1" dirty="0" err="1" smtClean="0">
                <a:latin typeface="Calisto MT"/>
                <a:cs typeface="Calisto MT"/>
              </a:rPr>
              <a:t>r</a:t>
            </a:r>
            <a:r>
              <a:rPr lang="en-US" sz="1400" b="1" i="1" dirty="0" smtClean="0">
                <a:latin typeface="Calisto MT"/>
                <a:cs typeface="Calisto MT"/>
              </a:rPr>
              <a:t> </a:t>
            </a:r>
            <a:r>
              <a:rPr lang="en-US" sz="1400" b="1" dirty="0" smtClean="0">
                <a:latin typeface="Calisto MT"/>
                <a:cs typeface="Calisto MT"/>
              </a:rPr>
              <a:t>(</a:t>
            </a:r>
            <a:r>
              <a:rPr lang="en-US" sz="1400" b="1" i="1" dirty="0" smtClean="0">
                <a:latin typeface="Calisto MT"/>
                <a:cs typeface="Calisto MT"/>
              </a:rPr>
              <a:t>SST</a:t>
            </a:r>
            <a:r>
              <a:rPr lang="en-US" sz="1400" b="1" dirty="0" smtClean="0">
                <a:latin typeface="Calisto MT"/>
                <a:cs typeface="Calisto MT"/>
              </a:rPr>
              <a:t>, </a:t>
            </a:r>
            <a:r>
              <a:rPr lang="en-US" sz="1400" b="1" i="1" dirty="0" smtClean="0">
                <a:latin typeface="Calisto MT"/>
                <a:cs typeface="Calisto MT"/>
              </a:rPr>
              <a:t>Tornado Index</a:t>
            </a:r>
            <a:r>
              <a:rPr lang="en-US" sz="1400" b="1" dirty="0" smtClean="0">
                <a:latin typeface="Calisto MT"/>
                <a:cs typeface="Calisto MT"/>
              </a:rPr>
              <a:t>)</a:t>
            </a:r>
            <a:endParaRPr lang="en-US" sz="1400" b="1" i="1" dirty="0">
              <a:latin typeface="Calisto MT"/>
              <a:cs typeface="Calisto MT"/>
            </a:endParaRPr>
          </a:p>
        </p:txBody>
      </p:sp>
      <p:pic>
        <p:nvPicPr>
          <p:cNvPr id="14" name="Picture 13"/>
          <p:cNvPicPr>
            <a:picLocks noChangeAspect="1"/>
          </p:cNvPicPr>
          <p:nvPr/>
        </p:nvPicPr>
        <p:blipFill>
          <a:blip r:embed="rId5"/>
          <a:stretch>
            <a:fillRect/>
          </a:stretch>
        </p:blipFill>
        <p:spPr>
          <a:xfrm>
            <a:off x="28968" y="4695729"/>
            <a:ext cx="3200400" cy="1828800"/>
          </a:xfrm>
          <a:prstGeom prst="rect">
            <a:avLst/>
          </a:prstGeom>
        </p:spPr>
      </p:pic>
      <p:sp>
        <p:nvSpPr>
          <p:cNvPr id="15" name="TextBox 14"/>
          <p:cNvSpPr txBox="1"/>
          <p:nvPr/>
        </p:nvSpPr>
        <p:spPr>
          <a:xfrm>
            <a:off x="609325" y="4638388"/>
            <a:ext cx="1970021" cy="307777"/>
          </a:xfrm>
          <a:prstGeom prst="rect">
            <a:avLst/>
          </a:prstGeom>
          <a:noFill/>
        </p:spPr>
        <p:txBody>
          <a:bodyPr wrap="none" rtlCol="0">
            <a:spAutoFit/>
          </a:bodyPr>
          <a:lstStyle/>
          <a:p>
            <a:r>
              <a:rPr lang="en-US" sz="1400" b="1" i="1" dirty="0" err="1" smtClean="0">
                <a:latin typeface="Calisto MT"/>
                <a:cs typeface="Calisto MT"/>
              </a:rPr>
              <a:t>r</a:t>
            </a:r>
            <a:r>
              <a:rPr lang="en-US" sz="1400" b="1" i="1" dirty="0" smtClean="0">
                <a:latin typeface="Calisto MT"/>
                <a:cs typeface="Calisto MT"/>
              </a:rPr>
              <a:t> </a:t>
            </a:r>
            <a:r>
              <a:rPr lang="en-US" sz="1400" b="1" dirty="0" smtClean="0">
                <a:latin typeface="Calisto MT"/>
                <a:cs typeface="Calisto MT"/>
              </a:rPr>
              <a:t>(</a:t>
            </a:r>
            <a:r>
              <a:rPr lang="en-US" sz="1400" b="1" i="1" dirty="0" smtClean="0">
                <a:latin typeface="Calisto MT"/>
                <a:cs typeface="Calisto MT"/>
              </a:rPr>
              <a:t>SLP</a:t>
            </a:r>
            <a:r>
              <a:rPr lang="en-US" sz="1400" b="1" dirty="0" smtClean="0">
                <a:latin typeface="Calisto MT"/>
                <a:cs typeface="Calisto MT"/>
              </a:rPr>
              <a:t>, </a:t>
            </a:r>
            <a:r>
              <a:rPr lang="en-US" sz="1400" b="1" i="1" dirty="0" smtClean="0">
                <a:latin typeface="Calisto MT"/>
                <a:cs typeface="Calisto MT"/>
              </a:rPr>
              <a:t>Tornado Index</a:t>
            </a:r>
            <a:r>
              <a:rPr lang="en-US" sz="1400" b="1" dirty="0" smtClean="0">
                <a:latin typeface="Calisto MT"/>
                <a:cs typeface="Calisto MT"/>
              </a:rPr>
              <a:t>)</a:t>
            </a:r>
            <a:endParaRPr lang="en-US" sz="1400" b="1" i="1" dirty="0">
              <a:latin typeface="Calisto MT"/>
              <a:cs typeface="Calisto MT"/>
            </a:endParaRPr>
          </a:p>
        </p:txBody>
      </p:sp>
      <p:cxnSp>
        <p:nvCxnSpPr>
          <p:cNvPr id="12" name="Straight Arrow Connector 11"/>
          <p:cNvCxnSpPr/>
          <p:nvPr/>
        </p:nvCxnSpPr>
        <p:spPr>
          <a:xfrm>
            <a:off x="2459567" y="4183025"/>
            <a:ext cx="1100111" cy="986749"/>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57416" y="4734140"/>
            <a:ext cx="1103818" cy="158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91446" y="2367143"/>
            <a:ext cx="4606098" cy="1815882"/>
          </a:xfrm>
          <a:prstGeom prst="rect">
            <a:avLst/>
          </a:prstGeom>
          <a:solidFill>
            <a:srgbClr val="E0FFBA"/>
          </a:solidFill>
          <a:ln w="28575" cap="flat" cmpd="sng" algn="ctr">
            <a:solidFill>
              <a:schemeClr val="tx1"/>
            </a:solidFill>
            <a:prstDash val="solid"/>
            <a:round/>
            <a:headEnd type="none" w="med" len="med"/>
            <a:tailEnd type="none" w="med" len="med"/>
          </a:ln>
        </p:spPr>
        <p:txBody>
          <a:bodyPr wrap="square" rtlCol="0">
            <a:spAutoFit/>
          </a:bodyPr>
          <a:lstStyle/>
          <a:p>
            <a:pPr algn="just"/>
            <a:r>
              <a:rPr lang="en-US" sz="1400" b="1" dirty="0" smtClean="0">
                <a:latin typeface="Calisto MT"/>
                <a:cs typeface="Calisto MT"/>
              </a:rPr>
              <a:t>The relationship between the tornado count and SLP/SST are similar to the correlations/</a:t>
            </a:r>
            <a:r>
              <a:rPr lang="en-US" sz="1400" b="1" dirty="0" err="1" smtClean="0">
                <a:latin typeface="Calisto MT"/>
                <a:cs typeface="Calisto MT"/>
              </a:rPr>
              <a:t>teleconnections</a:t>
            </a:r>
            <a:r>
              <a:rPr lang="en-US" sz="1400" b="1" dirty="0" smtClean="0">
                <a:latin typeface="Calisto MT"/>
                <a:cs typeface="Calisto MT"/>
              </a:rPr>
              <a:t> from, the LLJ.  Since there is physical links between the strength of the LLJ and severe thunderstorms that form these tornadoes, monitoring high- and low-frequency variability in the LLJ could indicate changing trends in tornadoes/severe thunderstorms in the Central and Eastern US.</a:t>
            </a:r>
            <a:endParaRPr lang="en-US" sz="1400" b="1" dirty="0">
              <a:latin typeface="Calisto MT"/>
              <a:cs typeface="Calisto M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3">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Muñoz</a:t>
            </a:r>
            <a:r>
              <a:rPr lang="en-US" sz="2800" b="1" i="1" dirty="0" smtClean="0">
                <a:solidFill>
                  <a:schemeClr val="tx1"/>
                </a:solidFill>
                <a:latin typeface="Baskerville"/>
                <a:ea typeface="+mj-ea"/>
                <a:cs typeface="Baskerville"/>
              </a:rPr>
              <a:t> et al. (2010) – Linking IAS SST Dipole to Large-Scale Climate Modes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160990" y="2259871"/>
            <a:ext cx="4498949" cy="1828800"/>
          </a:xfrm>
          <a:prstGeom prst="rect">
            <a:avLst/>
          </a:prstGeom>
        </p:spPr>
      </p:pic>
      <p:sp>
        <p:nvSpPr>
          <p:cNvPr id="6" name="TextBox 5"/>
          <p:cNvSpPr txBox="1"/>
          <p:nvPr/>
        </p:nvSpPr>
        <p:spPr>
          <a:xfrm>
            <a:off x="160990" y="1226688"/>
            <a:ext cx="4917906" cy="738664"/>
          </a:xfrm>
          <a:prstGeom prst="rect">
            <a:avLst/>
          </a:prstGeom>
          <a:solidFill>
            <a:srgbClr val="C3FFFC"/>
          </a:solidFill>
          <a:ln w="19050" cmpd="sng">
            <a:solidFill>
              <a:schemeClr val="tx1"/>
            </a:solidFill>
          </a:ln>
        </p:spPr>
        <p:txBody>
          <a:bodyPr wrap="none" rtlCol="0">
            <a:spAutoFit/>
          </a:bodyPr>
          <a:lstStyle/>
          <a:p>
            <a:r>
              <a:rPr lang="en-US" sz="1400" b="1" i="1" dirty="0" smtClean="0">
                <a:latin typeface="Calisto MT"/>
                <a:cs typeface="Calisto MT"/>
              </a:rPr>
              <a:t>IAS SSTA Index = CBN-GMX </a:t>
            </a:r>
            <a:r>
              <a:rPr lang="en-US" sz="1400" b="1" dirty="0" smtClean="0">
                <a:latin typeface="Calisto MT"/>
                <a:cs typeface="Calisto MT"/>
              </a:rPr>
              <a:t>when</a:t>
            </a:r>
            <a:r>
              <a:rPr lang="en-US" sz="1400" b="1" i="1" dirty="0" smtClean="0">
                <a:latin typeface="Calisto MT"/>
                <a:cs typeface="Calisto MT"/>
              </a:rPr>
              <a:t> </a:t>
            </a:r>
            <a:r>
              <a:rPr lang="en-US" sz="1400" b="1" i="1" dirty="0" err="1" smtClean="0">
                <a:latin typeface="Calisto MT"/>
                <a:cs typeface="Calisto MT"/>
              </a:rPr>
              <a:t>sgn</a:t>
            </a:r>
            <a:r>
              <a:rPr lang="en-US" sz="1400" b="1" dirty="0" err="1" smtClean="0">
                <a:latin typeface="Calisto MT"/>
                <a:cs typeface="Calisto MT"/>
              </a:rPr>
              <a:t>(CBN</a:t>
            </a:r>
            <a:r>
              <a:rPr lang="en-US" sz="1400" b="1" dirty="0" smtClean="0">
                <a:latin typeface="Calisto MT"/>
                <a:cs typeface="Calisto MT"/>
              </a:rPr>
              <a:t>)</a:t>
            </a:r>
            <a:r>
              <a:rPr lang="en-US" sz="1400" b="1" i="1" dirty="0" smtClean="0">
                <a:latin typeface="Calisto MT"/>
                <a:cs typeface="Calisto MT"/>
              </a:rPr>
              <a:t> = -</a:t>
            </a:r>
            <a:r>
              <a:rPr lang="en-US" sz="1400" b="1" i="1" dirty="0" err="1" smtClean="0">
                <a:latin typeface="Calisto MT"/>
                <a:cs typeface="Calisto MT"/>
              </a:rPr>
              <a:t>sgn</a:t>
            </a:r>
            <a:r>
              <a:rPr lang="en-US" sz="1400" b="1" dirty="0" err="1" smtClean="0">
                <a:latin typeface="Calisto MT"/>
                <a:cs typeface="Calisto MT"/>
              </a:rPr>
              <a:t>(GMX</a:t>
            </a:r>
            <a:r>
              <a:rPr lang="en-US" sz="1400" b="1" dirty="0" smtClean="0">
                <a:latin typeface="Calisto MT"/>
                <a:cs typeface="Calisto MT"/>
              </a:rPr>
              <a:t>)</a:t>
            </a:r>
            <a:r>
              <a:rPr lang="en-US" sz="1400" b="1" i="1" dirty="0" smtClean="0">
                <a:latin typeface="Calisto MT"/>
                <a:cs typeface="Calisto MT"/>
              </a:rPr>
              <a:t>.</a:t>
            </a:r>
          </a:p>
          <a:p>
            <a:r>
              <a:rPr lang="en-US" sz="1400" b="1" dirty="0" smtClean="0">
                <a:latin typeface="Calisto MT"/>
                <a:cs typeface="Calisto MT"/>
              </a:rPr>
              <a:t>CBN = March standardized </a:t>
            </a:r>
            <a:r>
              <a:rPr lang="en-US" sz="1400" b="1" dirty="0" err="1" smtClean="0">
                <a:latin typeface="Calisto MT"/>
                <a:cs typeface="Calisto MT"/>
              </a:rPr>
              <a:t>SSTa</a:t>
            </a:r>
            <a:r>
              <a:rPr lang="en-US" sz="1400" b="1" dirty="0" smtClean="0">
                <a:latin typeface="Calisto MT"/>
                <a:cs typeface="Calisto MT"/>
              </a:rPr>
              <a:t> in the Caribbean</a:t>
            </a:r>
          </a:p>
          <a:p>
            <a:r>
              <a:rPr lang="en-US" sz="1400" b="1" dirty="0" smtClean="0">
                <a:latin typeface="Calisto MT"/>
                <a:cs typeface="Calisto MT"/>
              </a:rPr>
              <a:t>GMX = March standardized </a:t>
            </a:r>
            <a:r>
              <a:rPr lang="en-US" sz="1400" b="1" dirty="0" err="1" smtClean="0">
                <a:latin typeface="Calisto MT"/>
                <a:cs typeface="Calisto MT"/>
              </a:rPr>
              <a:t>SSTa</a:t>
            </a:r>
            <a:r>
              <a:rPr lang="en-US" sz="1400" b="1" dirty="0" smtClean="0">
                <a:latin typeface="Calisto MT"/>
                <a:cs typeface="Calisto MT"/>
              </a:rPr>
              <a:t> in the Gulf of Mexico</a:t>
            </a:r>
            <a:endParaRPr lang="en-US" sz="1400" b="1" dirty="0">
              <a:latin typeface="Calisto MT"/>
              <a:cs typeface="Calisto MT"/>
            </a:endParaRPr>
          </a:p>
        </p:txBody>
      </p:sp>
      <p:sp>
        <p:nvSpPr>
          <p:cNvPr id="7" name="TextBox 6"/>
          <p:cNvSpPr txBox="1"/>
          <p:nvPr/>
        </p:nvSpPr>
        <p:spPr>
          <a:xfrm>
            <a:off x="1591558" y="2090594"/>
            <a:ext cx="1510952" cy="276999"/>
          </a:xfrm>
          <a:prstGeom prst="rect">
            <a:avLst/>
          </a:prstGeom>
          <a:noFill/>
        </p:spPr>
        <p:txBody>
          <a:bodyPr wrap="none" rtlCol="0">
            <a:spAutoFit/>
          </a:bodyPr>
          <a:lstStyle/>
          <a:p>
            <a:r>
              <a:rPr lang="en-US" sz="1200" b="1" i="1" dirty="0" err="1" smtClean="0">
                <a:latin typeface="Calisto MT"/>
                <a:cs typeface="Calisto MT"/>
              </a:rPr>
              <a:t>r</a:t>
            </a:r>
            <a:r>
              <a:rPr lang="en-US" sz="1200" b="1" dirty="0" err="1" smtClean="0">
                <a:latin typeface="Calisto MT"/>
                <a:cs typeface="Calisto MT"/>
              </a:rPr>
              <a:t>(FMA</a:t>
            </a:r>
            <a:r>
              <a:rPr lang="en-US" sz="1200" b="1" dirty="0" smtClean="0">
                <a:latin typeface="Calisto MT"/>
                <a:cs typeface="Calisto MT"/>
              </a:rPr>
              <a:t> </a:t>
            </a:r>
            <a:r>
              <a:rPr lang="en-US" sz="1200" b="1" dirty="0" err="1" smtClean="0">
                <a:latin typeface="Calisto MT"/>
                <a:cs typeface="Calisto MT"/>
              </a:rPr>
              <a:t>SSTa</a:t>
            </a:r>
            <a:r>
              <a:rPr lang="en-US" sz="1200" b="1" dirty="0" smtClean="0">
                <a:latin typeface="Calisto MT"/>
                <a:cs typeface="Calisto MT"/>
              </a:rPr>
              <a:t>, IAS)</a:t>
            </a:r>
            <a:endParaRPr lang="en-US" sz="1200" b="1" i="1" dirty="0">
              <a:latin typeface="Calisto MT"/>
              <a:cs typeface="Calisto MT"/>
            </a:endParaRPr>
          </a:p>
        </p:txBody>
      </p:sp>
      <p:sp>
        <p:nvSpPr>
          <p:cNvPr id="8" name="Oval 7"/>
          <p:cNvSpPr/>
          <p:nvPr/>
        </p:nvSpPr>
        <p:spPr>
          <a:xfrm>
            <a:off x="643959" y="2593830"/>
            <a:ext cx="1144817" cy="35777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96359" y="3104001"/>
            <a:ext cx="1144817" cy="35777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6205" y="3971245"/>
            <a:ext cx="1502571" cy="461665"/>
          </a:xfrm>
          <a:prstGeom prst="rect">
            <a:avLst/>
          </a:prstGeom>
          <a:noFill/>
        </p:spPr>
        <p:txBody>
          <a:bodyPr wrap="square" rtlCol="0">
            <a:spAutoFit/>
          </a:bodyPr>
          <a:lstStyle/>
          <a:p>
            <a:r>
              <a:rPr lang="en-US" sz="1200" b="1" i="1" dirty="0" smtClean="0">
                <a:latin typeface="Calisto MT"/>
                <a:cs typeface="Calisto MT"/>
              </a:rPr>
              <a:t>PDO and ENSO signatures emerge.</a:t>
            </a:r>
            <a:endParaRPr lang="en-US" sz="1200" b="1" i="1" dirty="0">
              <a:latin typeface="Calisto MT"/>
              <a:cs typeface="Calisto MT"/>
            </a:endParaRPr>
          </a:p>
        </p:txBody>
      </p:sp>
      <p:cxnSp>
        <p:nvCxnSpPr>
          <p:cNvPr id="12" name="Straight Arrow Connector 11"/>
          <p:cNvCxnSpPr/>
          <p:nvPr/>
        </p:nvCxnSpPr>
        <p:spPr>
          <a:xfrm rot="5400000" flipH="1" flipV="1">
            <a:off x="316681" y="3385750"/>
            <a:ext cx="1253345" cy="152498"/>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768356" y="3390231"/>
            <a:ext cx="797189" cy="599692"/>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64516" y="1965352"/>
            <a:ext cx="2228544" cy="461665"/>
          </a:xfrm>
          <a:prstGeom prst="rect">
            <a:avLst/>
          </a:prstGeom>
          <a:noFill/>
        </p:spPr>
        <p:txBody>
          <a:bodyPr wrap="none" rtlCol="0">
            <a:spAutoFit/>
          </a:bodyPr>
          <a:lstStyle/>
          <a:p>
            <a:r>
              <a:rPr lang="en-US" sz="1200" i="1" dirty="0" smtClean="0">
                <a:latin typeface="Calisto MT"/>
                <a:cs typeface="Calisto MT"/>
              </a:rPr>
              <a:t>Opposite signed from </a:t>
            </a:r>
            <a:r>
              <a:rPr lang="en-US" sz="1200" i="1" dirty="0" err="1" smtClean="0">
                <a:latin typeface="Calisto MT"/>
                <a:cs typeface="Calisto MT"/>
              </a:rPr>
              <a:t>Muñoz</a:t>
            </a:r>
            <a:r>
              <a:rPr lang="en-US" sz="1200" i="1" dirty="0" smtClean="0">
                <a:latin typeface="Calisto MT"/>
                <a:cs typeface="Calisto MT"/>
              </a:rPr>
              <a:t> et al. </a:t>
            </a:r>
          </a:p>
          <a:p>
            <a:r>
              <a:rPr lang="en-US" sz="1200" i="1" dirty="0" smtClean="0">
                <a:latin typeface="Calisto MT"/>
                <a:cs typeface="Calisto MT"/>
              </a:rPr>
              <a:t>(2011) treatment of the IAS.</a:t>
            </a:r>
            <a:endParaRPr lang="en-US" sz="1200" i="1" dirty="0">
              <a:latin typeface="Calisto MT"/>
              <a:cs typeface="Calisto MT"/>
            </a:endParaRPr>
          </a:p>
        </p:txBody>
      </p:sp>
      <p:pic>
        <p:nvPicPr>
          <p:cNvPr id="16" name="Picture 15"/>
          <p:cNvPicPr>
            <a:picLocks noChangeAspect="1"/>
          </p:cNvPicPr>
          <p:nvPr/>
        </p:nvPicPr>
        <p:blipFill>
          <a:blip r:embed="rId3"/>
          <a:stretch>
            <a:fillRect/>
          </a:stretch>
        </p:blipFill>
        <p:spPr>
          <a:xfrm>
            <a:off x="160990" y="4572000"/>
            <a:ext cx="2974157" cy="2286000"/>
          </a:xfrm>
          <a:prstGeom prst="rect">
            <a:avLst/>
          </a:prstGeom>
        </p:spPr>
      </p:pic>
      <p:sp>
        <p:nvSpPr>
          <p:cNvPr id="17" name="TextBox 16"/>
          <p:cNvSpPr txBox="1"/>
          <p:nvPr/>
        </p:nvSpPr>
        <p:spPr>
          <a:xfrm>
            <a:off x="2977296" y="4895165"/>
            <a:ext cx="1682644" cy="1015663"/>
          </a:xfrm>
          <a:prstGeom prst="rect">
            <a:avLst/>
          </a:prstGeom>
          <a:noFill/>
        </p:spPr>
        <p:txBody>
          <a:bodyPr wrap="square" rtlCol="0">
            <a:spAutoFit/>
          </a:bodyPr>
          <a:lstStyle/>
          <a:p>
            <a:r>
              <a:rPr lang="en-US" sz="1200" b="1" i="1" dirty="0" smtClean="0">
                <a:latin typeface="Calisto MT"/>
                <a:cs typeface="Calisto MT"/>
              </a:rPr>
              <a:t>Regression on low-level circulation shows some signatures of the NAO and also the PNA pattern in the Pacific.</a:t>
            </a:r>
            <a:endParaRPr lang="en-US" sz="1200" b="1" i="1" dirty="0">
              <a:latin typeface="Calisto MT"/>
              <a:cs typeface="Calisto MT"/>
            </a:endParaRPr>
          </a:p>
        </p:txBody>
      </p:sp>
      <p:pic>
        <p:nvPicPr>
          <p:cNvPr id="18" name="Picture 17"/>
          <p:cNvPicPr>
            <a:picLocks noChangeAspect="1"/>
          </p:cNvPicPr>
          <p:nvPr/>
        </p:nvPicPr>
        <p:blipFill>
          <a:blip r:embed="rId4"/>
          <a:stretch>
            <a:fillRect/>
          </a:stretch>
        </p:blipFill>
        <p:spPr>
          <a:xfrm>
            <a:off x="5078896" y="2599645"/>
            <a:ext cx="3947955" cy="2743200"/>
          </a:xfrm>
          <a:prstGeom prst="rect">
            <a:avLst/>
          </a:prstGeom>
        </p:spPr>
      </p:pic>
      <p:sp>
        <p:nvSpPr>
          <p:cNvPr id="19" name="TextBox 18"/>
          <p:cNvSpPr txBox="1"/>
          <p:nvPr/>
        </p:nvSpPr>
        <p:spPr>
          <a:xfrm>
            <a:off x="3537830" y="6350411"/>
            <a:ext cx="5489021" cy="400110"/>
          </a:xfrm>
          <a:prstGeom prst="rect">
            <a:avLst/>
          </a:prstGeom>
          <a:noFill/>
        </p:spPr>
        <p:txBody>
          <a:bodyPr wrap="square" rtlCol="0">
            <a:spAutoFit/>
          </a:bodyPr>
          <a:lstStyle/>
          <a:p>
            <a:r>
              <a:rPr lang="en-US" sz="1000" dirty="0" err="1" smtClean="0">
                <a:latin typeface="Baskerville"/>
                <a:cs typeface="Baskerville"/>
              </a:rPr>
              <a:t>Muñoz</a:t>
            </a:r>
            <a:r>
              <a:rPr lang="en-US" sz="1000" dirty="0" smtClean="0">
                <a:latin typeface="Baskerville"/>
                <a:cs typeface="Baskerville"/>
              </a:rPr>
              <a:t>, E. C. Wang, and D. Enfield, 2010:  The Intra-Americans springtime sea surface temperature anomaly dipole as fingerprint of remote influences.  </a:t>
            </a:r>
            <a:r>
              <a:rPr lang="en-US" sz="1000" i="1" dirty="0" smtClean="0">
                <a:latin typeface="Baskerville"/>
                <a:cs typeface="Baskerville"/>
              </a:rPr>
              <a:t>J Climate., </a:t>
            </a:r>
            <a:r>
              <a:rPr lang="en-US" sz="1000" b="1" dirty="0" smtClean="0">
                <a:latin typeface="Baskerville"/>
                <a:cs typeface="Baskerville"/>
              </a:rPr>
              <a:t>23</a:t>
            </a:r>
            <a:r>
              <a:rPr lang="en-US" sz="1000" dirty="0" smtClean="0">
                <a:latin typeface="Baskerville"/>
                <a:cs typeface="Baskerville"/>
              </a:rPr>
              <a:t>, 43-56.</a:t>
            </a:r>
          </a:p>
        </p:txBody>
      </p:sp>
      <p:sp>
        <p:nvSpPr>
          <p:cNvPr id="20" name="TextBox 19"/>
          <p:cNvSpPr txBox="1"/>
          <p:nvPr/>
        </p:nvSpPr>
        <p:spPr>
          <a:xfrm>
            <a:off x="5284316" y="5334748"/>
            <a:ext cx="3272856" cy="461665"/>
          </a:xfrm>
          <a:prstGeom prst="rect">
            <a:avLst/>
          </a:prstGeom>
          <a:noFill/>
        </p:spPr>
        <p:txBody>
          <a:bodyPr wrap="square" rtlCol="0">
            <a:spAutoFit/>
          </a:bodyPr>
          <a:lstStyle/>
          <a:p>
            <a:r>
              <a:rPr lang="en-US" sz="1200" b="1" i="1" dirty="0" smtClean="0">
                <a:latin typeface="Calisto MT"/>
                <a:cs typeface="Calisto MT"/>
              </a:rPr>
              <a:t>Correlations with PNA, PDO, and NINO3.4 are the highest.  </a:t>
            </a:r>
            <a:endParaRPr lang="en-US" sz="1200" b="1" i="1" dirty="0">
              <a:latin typeface="Calisto MT"/>
              <a:cs typeface="Calisto M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3">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Muñoz</a:t>
            </a:r>
            <a:r>
              <a:rPr lang="en-US" sz="2800" b="1" i="1" dirty="0" smtClean="0">
                <a:solidFill>
                  <a:schemeClr val="tx1"/>
                </a:solidFill>
                <a:latin typeface="Baskerville"/>
                <a:ea typeface="+mj-ea"/>
                <a:cs typeface="Baskerville"/>
              </a:rPr>
              <a:t> et al. (2010) – Linking IAS SST Dipole to Large-Scale Climate Modes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1843033" y="1182421"/>
            <a:ext cx="5888421" cy="5486400"/>
          </a:xfrm>
          <a:prstGeom prst="rect">
            <a:avLst/>
          </a:prstGeom>
        </p:spPr>
      </p:pic>
      <p:sp>
        <p:nvSpPr>
          <p:cNvPr id="6" name="TextBox 5"/>
          <p:cNvSpPr txBox="1"/>
          <p:nvPr/>
        </p:nvSpPr>
        <p:spPr>
          <a:xfrm>
            <a:off x="3004205" y="1287515"/>
            <a:ext cx="788723" cy="276999"/>
          </a:xfrm>
          <a:prstGeom prst="rect">
            <a:avLst/>
          </a:prstGeom>
          <a:noFill/>
        </p:spPr>
        <p:txBody>
          <a:bodyPr wrap="none" rtlCol="0">
            <a:spAutoFit/>
          </a:bodyPr>
          <a:lstStyle/>
          <a:p>
            <a:r>
              <a:rPr lang="en-US" sz="1200" b="1" dirty="0" smtClean="0">
                <a:latin typeface="Calisto MT"/>
                <a:cs typeface="Calisto MT"/>
              </a:rPr>
              <a:t>&lt; 5 years</a:t>
            </a:r>
            <a:endParaRPr lang="en-US" sz="1200" b="1" dirty="0">
              <a:latin typeface="Calisto MT"/>
              <a:cs typeface="Calisto MT"/>
            </a:endParaRPr>
          </a:p>
        </p:txBody>
      </p:sp>
      <p:sp>
        <p:nvSpPr>
          <p:cNvPr id="7" name="TextBox 6"/>
          <p:cNvSpPr txBox="1"/>
          <p:nvPr/>
        </p:nvSpPr>
        <p:spPr>
          <a:xfrm>
            <a:off x="5738469" y="1287515"/>
            <a:ext cx="788723" cy="276999"/>
          </a:xfrm>
          <a:prstGeom prst="rect">
            <a:avLst/>
          </a:prstGeom>
          <a:noFill/>
        </p:spPr>
        <p:txBody>
          <a:bodyPr wrap="none" rtlCol="0">
            <a:spAutoFit/>
          </a:bodyPr>
          <a:lstStyle/>
          <a:p>
            <a:r>
              <a:rPr lang="en-US" sz="1200" b="1" dirty="0" smtClean="0">
                <a:latin typeface="Calisto MT"/>
                <a:cs typeface="Calisto MT"/>
              </a:rPr>
              <a:t>&gt; 5 years</a:t>
            </a:r>
            <a:endParaRPr lang="en-US" sz="1200" b="1" dirty="0">
              <a:latin typeface="Calisto MT"/>
              <a:cs typeface="Calisto MT"/>
            </a:endParaRPr>
          </a:p>
        </p:txBody>
      </p:sp>
      <p:sp>
        <p:nvSpPr>
          <p:cNvPr id="8" name="Oval 7"/>
          <p:cNvSpPr/>
          <p:nvPr/>
        </p:nvSpPr>
        <p:spPr>
          <a:xfrm>
            <a:off x="2290579" y="2075793"/>
            <a:ext cx="1144817" cy="35777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141310" y="1896907"/>
            <a:ext cx="805793" cy="357771"/>
          </a:xfrm>
          <a:prstGeom prst="ellipse">
            <a:avLst/>
          </a:prstGeom>
          <a:solidFill>
            <a:schemeClr val="accent1">
              <a:lumMod val="20000"/>
              <a:lumOff val="80000"/>
              <a:alpha val="22000"/>
            </a:schemeClr>
          </a:solidFill>
          <a:ln w="19050" cap="flat" cmpd="sng" algn="ctr">
            <a:solidFill>
              <a:schemeClr val="tx2">
                <a:lumMod val="40000"/>
                <a:lumOff val="6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290579" y="4326759"/>
            <a:ext cx="1144817" cy="56055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584196" y="3445641"/>
            <a:ext cx="1144817" cy="35777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141310" y="3087870"/>
            <a:ext cx="805793" cy="357771"/>
          </a:xfrm>
          <a:prstGeom prst="ellipse">
            <a:avLst/>
          </a:prstGeom>
          <a:solidFill>
            <a:schemeClr val="accent1">
              <a:lumMod val="20000"/>
              <a:lumOff val="80000"/>
              <a:alpha val="22000"/>
            </a:schemeClr>
          </a:solidFill>
          <a:ln w="19050" cap="flat" cmpd="sng" algn="ctr">
            <a:solidFill>
              <a:schemeClr val="tx2">
                <a:lumMod val="40000"/>
                <a:lumOff val="6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141310" y="4441949"/>
            <a:ext cx="805793" cy="357771"/>
          </a:xfrm>
          <a:prstGeom prst="ellipse">
            <a:avLst/>
          </a:prstGeom>
          <a:solidFill>
            <a:schemeClr val="accent1">
              <a:lumMod val="20000"/>
              <a:lumOff val="80000"/>
              <a:alpha val="22000"/>
            </a:schemeClr>
          </a:solidFill>
          <a:ln w="19050" cap="flat" cmpd="sng" algn="ctr">
            <a:solidFill>
              <a:schemeClr val="tx2">
                <a:lumMod val="40000"/>
                <a:lumOff val="6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41310" y="5701862"/>
            <a:ext cx="805793" cy="357771"/>
          </a:xfrm>
          <a:prstGeom prst="ellipse">
            <a:avLst/>
          </a:prstGeom>
          <a:solidFill>
            <a:schemeClr val="accent1">
              <a:lumMod val="20000"/>
              <a:lumOff val="80000"/>
              <a:alpha val="22000"/>
            </a:schemeClr>
          </a:solidFill>
          <a:ln w="19050" cap="flat" cmpd="sng" algn="ctr">
            <a:solidFill>
              <a:schemeClr val="tx2">
                <a:lumMod val="40000"/>
                <a:lumOff val="6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94695" y="2049307"/>
            <a:ext cx="1144817" cy="357771"/>
          </a:xfrm>
          <a:prstGeom prst="ellipse">
            <a:avLst/>
          </a:prstGeom>
          <a:solidFill>
            <a:schemeClr val="accent1">
              <a:lumMod val="20000"/>
              <a:lumOff val="80000"/>
              <a:alpha val="22000"/>
            </a:schemeClr>
          </a:solid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4565" y="2433564"/>
            <a:ext cx="1685077" cy="830997"/>
          </a:xfrm>
          <a:prstGeom prst="rect">
            <a:avLst/>
          </a:prstGeom>
          <a:noFill/>
        </p:spPr>
        <p:txBody>
          <a:bodyPr wrap="none" rtlCol="0">
            <a:spAutoFit/>
          </a:bodyPr>
          <a:lstStyle/>
          <a:p>
            <a:r>
              <a:rPr lang="en-US" sz="1200" b="1" dirty="0" smtClean="0">
                <a:latin typeface="Calisto MT"/>
                <a:cs typeface="Calisto MT"/>
              </a:rPr>
              <a:t>ENSO and some PDO</a:t>
            </a:r>
          </a:p>
          <a:p>
            <a:r>
              <a:rPr lang="en-US" sz="1200" b="1" dirty="0" smtClean="0">
                <a:latin typeface="Calisto MT"/>
                <a:cs typeface="Calisto MT"/>
              </a:rPr>
              <a:t>influence seen in the</a:t>
            </a:r>
          </a:p>
          <a:p>
            <a:r>
              <a:rPr lang="en-US" sz="1200" b="1" dirty="0" smtClean="0">
                <a:latin typeface="Calisto MT"/>
                <a:cs typeface="Calisto MT"/>
              </a:rPr>
              <a:t>high-frequency</a:t>
            </a:r>
          </a:p>
          <a:p>
            <a:r>
              <a:rPr lang="en-US" sz="1200" b="1" dirty="0" smtClean="0">
                <a:latin typeface="Calisto MT"/>
                <a:cs typeface="Calisto MT"/>
              </a:rPr>
              <a:t>signal.</a:t>
            </a:r>
            <a:endParaRPr lang="en-US" sz="1200" b="1" dirty="0">
              <a:latin typeface="Calisto MT"/>
              <a:cs typeface="Calisto MT"/>
            </a:endParaRPr>
          </a:p>
        </p:txBody>
      </p:sp>
      <p:sp>
        <p:nvSpPr>
          <p:cNvPr id="18" name="Oval 17"/>
          <p:cNvSpPr/>
          <p:nvPr/>
        </p:nvSpPr>
        <p:spPr>
          <a:xfrm>
            <a:off x="294695" y="3624526"/>
            <a:ext cx="1144817" cy="357771"/>
          </a:xfrm>
          <a:prstGeom prst="ellipse">
            <a:avLst/>
          </a:prstGeom>
          <a:solidFill>
            <a:schemeClr val="accent1">
              <a:lumMod val="20000"/>
              <a:lumOff val="80000"/>
              <a:alpha val="22000"/>
            </a:schemeClr>
          </a:solidFill>
          <a:ln w="19050" cap="flat" cmpd="sng" algn="ctr">
            <a:solidFill>
              <a:schemeClr val="tx2">
                <a:lumMod val="40000"/>
                <a:lumOff val="6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4565" y="4056313"/>
            <a:ext cx="1877437" cy="830997"/>
          </a:xfrm>
          <a:prstGeom prst="rect">
            <a:avLst/>
          </a:prstGeom>
          <a:noFill/>
        </p:spPr>
        <p:txBody>
          <a:bodyPr wrap="none" rtlCol="0">
            <a:spAutoFit/>
          </a:bodyPr>
          <a:lstStyle/>
          <a:p>
            <a:r>
              <a:rPr lang="en-US" sz="1200" b="1" dirty="0" smtClean="0">
                <a:latin typeface="Calisto MT"/>
                <a:cs typeface="Calisto MT"/>
              </a:rPr>
              <a:t>The Pacific </a:t>
            </a:r>
            <a:r>
              <a:rPr lang="en-US" sz="1200" b="1" dirty="0" err="1" smtClean="0">
                <a:latin typeface="Calisto MT"/>
                <a:cs typeface="Calisto MT"/>
              </a:rPr>
              <a:t>Meridional</a:t>
            </a:r>
            <a:endParaRPr lang="en-US" sz="1200" b="1" dirty="0" smtClean="0">
              <a:latin typeface="Calisto MT"/>
              <a:cs typeface="Calisto MT"/>
            </a:endParaRPr>
          </a:p>
          <a:p>
            <a:r>
              <a:rPr lang="en-US" sz="1200" b="1" dirty="0" smtClean="0">
                <a:latin typeface="Calisto MT"/>
                <a:cs typeface="Calisto MT"/>
              </a:rPr>
              <a:t>Mode signature (possibly</a:t>
            </a:r>
          </a:p>
          <a:p>
            <a:r>
              <a:rPr lang="en-US" sz="1200" b="1" dirty="0" smtClean="0">
                <a:latin typeface="Calisto MT"/>
                <a:cs typeface="Calisto MT"/>
              </a:rPr>
              <a:t>the North Pacific Gyre</a:t>
            </a:r>
          </a:p>
          <a:p>
            <a:r>
              <a:rPr lang="en-US" sz="1200" b="1" dirty="0" smtClean="0">
                <a:latin typeface="Calisto MT"/>
                <a:cs typeface="Calisto MT"/>
              </a:rPr>
              <a:t>Oscillation?)</a:t>
            </a:r>
            <a:endParaRPr lang="en-US" sz="1200" b="1" dirty="0">
              <a:latin typeface="Calisto MT"/>
              <a:cs typeface="Calisto M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3">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Weaver and Nigam (2008)</a:t>
            </a:r>
            <a:r>
              <a:rPr lang="en-US" sz="2800" b="1" dirty="0" smtClean="0">
                <a:solidFill>
                  <a:schemeClr val="tx1"/>
                </a:solidFill>
                <a:latin typeface="Baskerville"/>
                <a:ea typeface="+mj-ea"/>
                <a:cs typeface="Baskerville"/>
              </a:rPr>
              <a:t> – </a:t>
            </a:r>
            <a:r>
              <a:rPr lang="en-US" sz="2800" b="1" i="1" dirty="0" smtClean="0">
                <a:solidFill>
                  <a:schemeClr val="tx1"/>
                </a:solidFill>
                <a:latin typeface="Baskerville"/>
                <a:ea typeface="+mj-ea"/>
                <a:cs typeface="Baskerville"/>
              </a:rPr>
              <a:t>GP LLJ Variability:  Influences and Impacts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0" y="1423489"/>
            <a:ext cx="4758070" cy="1828800"/>
          </a:xfrm>
          <a:prstGeom prst="rect">
            <a:avLst/>
          </a:prstGeom>
        </p:spPr>
      </p:pic>
      <p:sp>
        <p:nvSpPr>
          <p:cNvPr id="6" name="TextBox 5"/>
          <p:cNvSpPr txBox="1"/>
          <p:nvPr/>
        </p:nvSpPr>
        <p:spPr>
          <a:xfrm>
            <a:off x="1565180" y="1115712"/>
            <a:ext cx="2084739" cy="307777"/>
          </a:xfrm>
          <a:prstGeom prst="rect">
            <a:avLst/>
          </a:prstGeom>
          <a:noFill/>
        </p:spPr>
        <p:txBody>
          <a:bodyPr wrap="none" rtlCol="0">
            <a:spAutoFit/>
          </a:bodyPr>
          <a:lstStyle/>
          <a:p>
            <a:r>
              <a:rPr lang="en-US" sz="1400" b="1" i="1" dirty="0" smtClean="0">
                <a:latin typeface="Calisto MT"/>
                <a:cs typeface="Calisto MT"/>
              </a:rPr>
              <a:t>GP LLJ Index Anomalies</a:t>
            </a:r>
            <a:endParaRPr lang="en-US" sz="1400" b="1" i="1" dirty="0">
              <a:latin typeface="Calisto MT"/>
              <a:cs typeface="Calisto MT"/>
            </a:endParaRPr>
          </a:p>
        </p:txBody>
      </p:sp>
      <p:sp>
        <p:nvSpPr>
          <p:cNvPr id="7" name="TextBox 6"/>
          <p:cNvSpPr txBox="1"/>
          <p:nvPr/>
        </p:nvSpPr>
        <p:spPr>
          <a:xfrm>
            <a:off x="428467" y="1645742"/>
            <a:ext cx="2129295" cy="430887"/>
          </a:xfrm>
          <a:prstGeom prst="rect">
            <a:avLst/>
          </a:prstGeom>
          <a:noFill/>
        </p:spPr>
        <p:txBody>
          <a:bodyPr wrap="none" rtlCol="0">
            <a:spAutoFit/>
          </a:bodyPr>
          <a:lstStyle/>
          <a:p>
            <a:r>
              <a:rPr lang="en-US" sz="1100" i="1" dirty="0" smtClean="0">
                <a:solidFill>
                  <a:srgbClr val="FF0000"/>
                </a:solidFill>
                <a:latin typeface="Calisto MT"/>
                <a:cs typeface="Calisto MT"/>
              </a:rPr>
              <a:t>Trend toward higher positive values </a:t>
            </a:r>
          </a:p>
          <a:p>
            <a:r>
              <a:rPr lang="en-US" sz="1100" i="1" dirty="0" smtClean="0">
                <a:solidFill>
                  <a:srgbClr val="FF0000"/>
                </a:solidFill>
                <a:latin typeface="Calisto MT"/>
                <a:cs typeface="Calisto MT"/>
              </a:rPr>
              <a:t>in 1990s and early 2000s…</a:t>
            </a:r>
            <a:endParaRPr lang="en-US" sz="1100" i="1" dirty="0">
              <a:solidFill>
                <a:srgbClr val="FF0000"/>
              </a:solidFill>
              <a:latin typeface="Calisto MT"/>
              <a:cs typeface="Calisto MT"/>
            </a:endParaRPr>
          </a:p>
        </p:txBody>
      </p:sp>
      <p:cxnSp>
        <p:nvCxnSpPr>
          <p:cNvPr id="9" name="Straight Arrow Connector 8"/>
          <p:cNvCxnSpPr/>
          <p:nvPr/>
        </p:nvCxnSpPr>
        <p:spPr>
          <a:xfrm rot="5400000" flipH="1" flipV="1">
            <a:off x="4541833" y="1860391"/>
            <a:ext cx="430886"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4479665" y="2789810"/>
            <a:ext cx="561575" cy="1588"/>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761247" y="1645742"/>
            <a:ext cx="1387716" cy="430887"/>
          </a:xfrm>
          <a:prstGeom prst="rect">
            <a:avLst/>
          </a:prstGeom>
          <a:noFill/>
        </p:spPr>
        <p:txBody>
          <a:bodyPr wrap="none" rtlCol="0">
            <a:spAutoFit/>
          </a:bodyPr>
          <a:lstStyle/>
          <a:p>
            <a:r>
              <a:rPr lang="en-US" sz="1100" i="1" dirty="0" smtClean="0">
                <a:solidFill>
                  <a:srgbClr val="FF0000"/>
                </a:solidFill>
                <a:latin typeface="Calisto MT"/>
                <a:cs typeface="Calisto MT"/>
              </a:rPr>
              <a:t>Stronger S flow, more</a:t>
            </a:r>
          </a:p>
          <a:p>
            <a:r>
              <a:rPr lang="en-US" sz="1100" i="1" dirty="0" smtClean="0">
                <a:solidFill>
                  <a:srgbClr val="FF0000"/>
                </a:solidFill>
                <a:latin typeface="Calisto MT"/>
                <a:cs typeface="Calisto MT"/>
              </a:rPr>
              <a:t>moisture into Plains</a:t>
            </a:r>
            <a:endParaRPr lang="en-US" sz="1100" i="1" dirty="0">
              <a:solidFill>
                <a:srgbClr val="FF0000"/>
              </a:solidFill>
              <a:latin typeface="Calisto MT"/>
              <a:cs typeface="Calisto MT"/>
            </a:endParaRPr>
          </a:p>
        </p:txBody>
      </p:sp>
      <p:sp>
        <p:nvSpPr>
          <p:cNvPr id="14" name="TextBox 13"/>
          <p:cNvSpPr txBox="1"/>
          <p:nvPr/>
        </p:nvSpPr>
        <p:spPr>
          <a:xfrm>
            <a:off x="4761247" y="2509816"/>
            <a:ext cx="1308670" cy="430887"/>
          </a:xfrm>
          <a:prstGeom prst="rect">
            <a:avLst/>
          </a:prstGeom>
          <a:noFill/>
        </p:spPr>
        <p:txBody>
          <a:bodyPr wrap="none" rtlCol="0">
            <a:spAutoFit/>
          </a:bodyPr>
          <a:lstStyle/>
          <a:p>
            <a:r>
              <a:rPr lang="en-US" sz="1100" i="1" dirty="0" smtClean="0">
                <a:solidFill>
                  <a:srgbClr val="FF0000"/>
                </a:solidFill>
                <a:latin typeface="Calisto MT"/>
                <a:cs typeface="Calisto MT"/>
              </a:rPr>
              <a:t>Weaker S flow, less</a:t>
            </a:r>
          </a:p>
          <a:p>
            <a:r>
              <a:rPr lang="en-US" sz="1100" i="1" dirty="0" smtClean="0">
                <a:solidFill>
                  <a:srgbClr val="FF0000"/>
                </a:solidFill>
                <a:latin typeface="Calisto MT"/>
                <a:cs typeface="Calisto MT"/>
              </a:rPr>
              <a:t>moisture into Plains</a:t>
            </a:r>
            <a:endParaRPr lang="en-US" sz="1100" i="1" dirty="0">
              <a:solidFill>
                <a:srgbClr val="FF0000"/>
              </a:solidFill>
              <a:latin typeface="Calisto MT"/>
              <a:cs typeface="Calisto MT"/>
            </a:endParaRPr>
          </a:p>
        </p:txBody>
      </p:sp>
      <p:sp>
        <p:nvSpPr>
          <p:cNvPr id="15" name="TextBox 14"/>
          <p:cNvSpPr txBox="1"/>
          <p:nvPr/>
        </p:nvSpPr>
        <p:spPr>
          <a:xfrm>
            <a:off x="3537830" y="6350411"/>
            <a:ext cx="5489021" cy="400110"/>
          </a:xfrm>
          <a:prstGeom prst="rect">
            <a:avLst/>
          </a:prstGeom>
          <a:noFill/>
        </p:spPr>
        <p:txBody>
          <a:bodyPr wrap="square" rtlCol="0">
            <a:spAutoFit/>
          </a:bodyPr>
          <a:lstStyle/>
          <a:p>
            <a:r>
              <a:rPr lang="en-US" sz="1000" dirty="0" smtClean="0">
                <a:latin typeface="Baskerville"/>
                <a:cs typeface="Baskerville"/>
              </a:rPr>
              <a:t>Weaver, S. J., and S. Nigam, 2008:  Variability in the Great Plains low-level jet:  Large-scale circulation context and </a:t>
            </a:r>
            <a:r>
              <a:rPr lang="en-US" sz="1000" dirty="0" err="1" smtClean="0">
                <a:latin typeface="Baskerville"/>
                <a:cs typeface="Baskerville"/>
              </a:rPr>
              <a:t>hydroclimate</a:t>
            </a:r>
            <a:r>
              <a:rPr lang="en-US" sz="1000" dirty="0" smtClean="0">
                <a:latin typeface="Baskerville"/>
                <a:cs typeface="Baskerville"/>
              </a:rPr>
              <a:t> impacts.  </a:t>
            </a:r>
            <a:r>
              <a:rPr lang="en-US" sz="1000" i="1" dirty="0" smtClean="0">
                <a:latin typeface="Baskerville"/>
                <a:cs typeface="Baskerville"/>
              </a:rPr>
              <a:t>J Climate., </a:t>
            </a:r>
            <a:r>
              <a:rPr lang="en-US" sz="1000" b="1" dirty="0" smtClean="0">
                <a:latin typeface="Baskerville"/>
                <a:cs typeface="Baskerville"/>
              </a:rPr>
              <a:t>21</a:t>
            </a:r>
            <a:r>
              <a:rPr lang="en-US" sz="1000" dirty="0" smtClean="0">
                <a:latin typeface="Baskerville"/>
                <a:cs typeface="Baskerville"/>
              </a:rPr>
              <a:t>, 1532-1551.</a:t>
            </a:r>
          </a:p>
        </p:txBody>
      </p:sp>
      <p:pic>
        <p:nvPicPr>
          <p:cNvPr id="16" name="Picture 15"/>
          <p:cNvPicPr>
            <a:picLocks noChangeAspect="1"/>
          </p:cNvPicPr>
          <p:nvPr/>
        </p:nvPicPr>
        <p:blipFill>
          <a:blip r:embed="rId3"/>
          <a:stretch>
            <a:fillRect/>
          </a:stretch>
        </p:blipFill>
        <p:spPr>
          <a:xfrm>
            <a:off x="867104" y="3405133"/>
            <a:ext cx="3396343" cy="2743200"/>
          </a:xfrm>
          <a:prstGeom prst="rect">
            <a:avLst/>
          </a:prstGeom>
        </p:spPr>
      </p:pic>
      <p:pic>
        <p:nvPicPr>
          <p:cNvPr id="17" name="Picture 16"/>
          <p:cNvPicPr>
            <a:picLocks noChangeAspect="1"/>
          </p:cNvPicPr>
          <p:nvPr/>
        </p:nvPicPr>
        <p:blipFill>
          <a:blip r:embed="rId4"/>
          <a:stretch>
            <a:fillRect/>
          </a:stretch>
        </p:blipFill>
        <p:spPr>
          <a:xfrm>
            <a:off x="5235684" y="3409950"/>
            <a:ext cx="3411658" cy="2743200"/>
          </a:xfrm>
          <a:prstGeom prst="rect">
            <a:avLst/>
          </a:prstGeom>
        </p:spPr>
      </p:pic>
      <p:cxnSp>
        <p:nvCxnSpPr>
          <p:cNvPr id="19" name="Straight Arrow Connector 18"/>
          <p:cNvCxnSpPr/>
          <p:nvPr/>
        </p:nvCxnSpPr>
        <p:spPr>
          <a:xfrm>
            <a:off x="3880069" y="4659586"/>
            <a:ext cx="1804276" cy="8759"/>
          </a:xfrm>
          <a:prstGeom prst="straightConnector1">
            <a:avLst/>
          </a:prstGeom>
          <a:ln w="3810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008807" y="4406735"/>
            <a:ext cx="1495350" cy="461665"/>
          </a:xfrm>
          <a:prstGeom prst="rect">
            <a:avLst/>
          </a:prstGeom>
          <a:noFill/>
        </p:spPr>
        <p:txBody>
          <a:bodyPr wrap="none" rtlCol="0">
            <a:spAutoFit/>
          </a:bodyPr>
          <a:lstStyle/>
          <a:p>
            <a:r>
              <a:rPr lang="en-US" sz="1200" i="1" dirty="0" smtClean="0">
                <a:latin typeface="Calisto MT"/>
                <a:cs typeface="Calisto MT"/>
              </a:rPr>
              <a:t>Equivalent </a:t>
            </a:r>
            <a:r>
              <a:rPr lang="en-US" sz="1200" i="1" dirty="0" err="1" smtClean="0">
                <a:latin typeface="Calisto MT"/>
                <a:cs typeface="Calisto MT"/>
              </a:rPr>
              <a:t>barotropic</a:t>
            </a:r>
            <a:endParaRPr lang="en-US" sz="1200" i="1" dirty="0" smtClean="0">
              <a:latin typeface="Calisto MT"/>
              <a:cs typeface="Calisto MT"/>
            </a:endParaRPr>
          </a:p>
          <a:p>
            <a:r>
              <a:rPr lang="en-US" sz="1200" i="1" dirty="0" smtClean="0">
                <a:latin typeface="Calisto MT"/>
                <a:cs typeface="Calisto MT"/>
              </a:rPr>
              <a:t>structure</a:t>
            </a:r>
            <a:endParaRPr lang="en-US" sz="1200" i="1" dirty="0">
              <a:latin typeface="Calisto MT"/>
              <a:cs typeface="Calisto MT"/>
            </a:endParaRPr>
          </a:p>
        </p:txBody>
      </p:sp>
      <p:sp>
        <p:nvSpPr>
          <p:cNvPr id="21" name="TextBox 20"/>
          <p:cNvSpPr txBox="1"/>
          <p:nvPr/>
        </p:nvSpPr>
        <p:spPr>
          <a:xfrm>
            <a:off x="1247048" y="5342759"/>
            <a:ext cx="1005131" cy="276999"/>
          </a:xfrm>
          <a:prstGeom prst="rect">
            <a:avLst/>
          </a:prstGeom>
          <a:noFill/>
        </p:spPr>
        <p:txBody>
          <a:bodyPr wrap="none" rtlCol="0">
            <a:spAutoFit/>
          </a:bodyPr>
          <a:lstStyle/>
          <a:p>
            <a:r>
              <a:rPr lang="en-US" sz="1200" i="1" dirty="0" smtClean="0">
                <a:latin typeface="Calisto MT"/>
                <a:cs typeface="Calisto MT"/>
              </a:rPr>
              <a:t>PNA Pattern</a:t>
            </a:r>
            <a:endParaRPr lang="en-US" sz="1200" i="1" dirty="0">
              <a:latin typeface="Calisto MT"/>
              <a:cs typeface="Calisto MT"/>
            </a:endParaRPr>
          </a:p>
        </p:txBody>
      </p:sp>
      <p:sp>
        <p:nvSpPr>
          <p:cNvPr id="22" name="TextBox 21"/>
          <p:cNvSpPr txBox="1"/>
          <p:nvPr/>
        </p:nvSpPr>
        <p:spPr>
          <a:xfrm>
            <a:off x="7772153" y="5342759"/>
            <a:ext cx="608388" cy="276999"/>
          </a:xfrm>
          <a:prstGeom prst="rect">
            <a:avLst/>
          </a:prstGeom>
          <a:noFill/>
        </p:spPr>
        <p:txBody>
          <a:bodyPr wrap="none" rtlCol="0">
            <a:spAutoFit/>
          </a:bodyPr>
          <a:lstStyle/>
          <a:p>
            <a:r>
              <a:rPr lang="en-US" sz="1200" i="1" dirty="0" smtClean="0">
                <a:latin typeface="Calisto MT"/>
                <a:cs typeface="Calisto MT"/>
              </a:rPr>
              <a:t>NAO?</a:t>
            </a:r>
            <a:endParaRPr lang="en-US" sz="1200" i="1" dirty="0">
              <a:latin typeface="Calisto MT"/>
              <a:cs typeface="Calisto MT"/>
            </a:endParaRPr>
          </a:p>
        </p:txBody>
      </p:sp>
      <p:sp>
        <p:nvSpPr>
          <p:cNvPr id="23" name="TextBox 22"/>
          <p:cNvSpPr txBox="1"/>
          <p:nvPr/>
        </p:nvSpPr>
        <p:spPr>
          <a:xfrm>
            <a:off x="744482" y="6073412"/>
            <a:ext cx="3545913" cy="276999"/>
          </a:xfrm>
          <a:prstGeom prst="rect">
            <a:avLst/>
          </a:prstGeom>
          <a:noFill/>
        </p:spPr>
        <p:txBody>
          <a:bodyPr wrap="none" rtlCol="0">
            <a:spAutoFit/>
          </a:bodyPr>
          <a:lstStyle/>
          <a:p>
            <a:r>
              <a:rPr lang="en-US" sz="1200" i="1" dirty="0" smtClean="0">
                <a:latin typeface="Calisto MT"/>
                <a:cs typeface="Calisto MT"/>
              </a:rPr>
              <a:t>Can be traced to the WPAC Warm Pool and convection.</a:t>
            </a:r>
            <a:endParaRPr lang="en-US" sz="1200" i="1" dirty="0">
              <a:latin typeface="Calisto MT"/>
              <a:cs typeface="Calisto M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Oval 6"/>
          <p:cNvSpPr/>
          <p:nvPr/>
        </p:nvSpPr>
        <p:spPr>
          <a:xfrm>
            <a:off x="6159597" y="1646380"/>
            <a:ext cx="2493984" cy="1112344"/>
          </a:xfrm>
          <a:prstGeom prst="ellipse">
            <a:avLst/>
          </a:prstGeom>
          <a:solidFill>
            <a:schemeClr val="bg1">
              <a:lumMod val="85000"/>
              <a:alpha val="16000"/>
            </a:schemeClr>
          </a:solid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867104" y="52554"/>
            <a:ext cx="7436068" cy="1007241"/>
          </a:xfrm>
          <a:prstGeom prst="rect">
            <a:avLst/>
          </a:prstGeom>
          <a:solidFill>
            <a:schemeClr val="tx2">
              <a:lumMod val="40000"/>
              <a:lumOff val="6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err="1" smtClean="0">
                <a:solidFill>
                  <a:schemeClr val="tx1"/>
                </a:solidFill>
                <a:latin typeface="Baskerville"/>
                <a:ea typeface="+mj-ea"/>
                <a:cs typeface="Baskerville"/>
              </a:rPr>
              <a:t>Gensini</a:t>
            </a:r>
            <a:r>
              <a:rPr lang="en-US" sz="2800" b="1" i="1" dirty="0" smtClean="0">
                <a:solidFill>
                  <a:schemeClr val="tx1"/>
                </a:solidFill>
                <a:latin typeface="Baskerville"/>
                <a:ea typeface="+mj-ea"/>
                <a:cs typeface="Baskerville"/>
              </a:rPr>
              <a:t> and Ashley </a:t>
            </a:r>
            <a:r>
              <a:rPr lang="en-US" sz="2800" b="1" i="1" dirty="0" smtClean="0">
                <a:solidFill>
                  <a:schemeClr val="tx1"/>
                </a:solidFill>
                <a:latin typeface="Baskerville"/>
                <a:ea typeface="+mj-ea"/>
                <a:cs typeface="Baskerville"/>
              </a:rPr>
              <a:t>(</a:t>
            </a:r>
            <a:r>
              <a:rPr lang="en-US" sz="2800" b="1" i="1" dirty="0" smtClean="0">
                <a:solidFill>
                  <a:schemeClr val="tx1"/>
                </a:solidFill>
                <a:latin typeface="Baskerville"/>
                <a:ea typeface="+mj-ea"/>
                <a:cs typeface="Baskerville"/>
              </a:rPr>
              <a:t>2011)</a:t>
            </a:r>
            <a:r>
              <a:rPr lang="en-US" sz="2800" b="1" dirty="0" smtClean="0">
                <a:solidFill>
                  <a:schemeClr val="tx1"/>
                </a:solidFill>
                <a:latin typeface="Baskerville"/>
                <a:ea typeface="+mj-ea"/>
                <a:cs typeface="Baskerville"/>
              </a:rPr>
              <a:t> </a:t>
            </a:r>
            <a:r>
              <a:rPr lang="en-US" sz="2800" b="1" dirty="0" smtClean="0">
                <a:solidFill>
                  <a:schemeClr val="tx1"/>
                </a:solidFill>
                <a:latin typeface="Baskerville"/>
                <a:ea typeface="+mj-ea"/>
                <a:cs typeface="Baskerville"/>
              </a:rPr>
              <a:t>–</a:t>
            </a:r>
            <a:r>
              <a:rPr lang="en-US" sz="2800" b="1" dirty="0" smtClean="0">
                <a:solidFill>
                  <a:schemeClr val="tx1"/>
                </a:solidFill>
                <a:latin typeface="Baskerville"/>
                <a:ea typeface="+mj-ea"/>
                <a:cs typeface="Baskerville"/>
              </a:rPr>
              <a:t> </a:t>
            </a:r>
            <a:r>
              <a:rPr lang="en-US" sz="2800" b="1" i="1" dirty="0" smtClean="0">
                <a:solidFill>
                  <a:schemeClr val="tx1"/>
                </a:solidFill>
                <a:latin typeface="Baskerville"/>
                <a:ea typeface="+mj-ea"/>
                <a:cs typeface="Baskerville"/>
              </a:rPr>
              <a:t>Climatology of Severe Weather Environments</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133624" y="1567549"/>
            <a:ext cx="5943600" cy="4334899"/>
          </a:xfrm>
          <a:prstGeom prst="rect">
            <a:avLst/>
          </a:prstGeom>
        </p:spPr>
      </p:pic>
      <p:sp>
        <p:nvSpPr>
          <p:cNvPr id="6" name="TextBox 5"/>
          <p:cNvSpPr txBox="1"/>
          <p:nvPr/>
        </p:nvSpPr>
        <p:spPr>
          <a:xfrm>
            <a:off x="6334768" y="1786524"/>
            <a:ext cx="2301295" cy="830997"/>
          </a:xfrm>
          <a:prstGeom prst="rect">
            <a:avLst/>
          </a:prstGeom>
          <a:noFill/>
        </p:spPr>
        <p:txBody>
          <a:bodyPr wrap="square" rtlCol="0">
            <a:spAutoFit/>
          </a:bodyPr>
          <a:lstStyle/>
          <a:p>
            <a:r>
              <a:rPr lang="en-US" sz="1200" b="1" dirty="0" smtClean="0">
                <a:latin typeface="Calisto MT"/>
                <a:cs typeface="Calisto MT"/>
              </a:rPr>
              <a:t>Declining trend in severe </a:t>
            </a:r>
            <a:r>
              <a:rPr lang="en-US" sz="1200" b="1" dirty="0" err="1" smtClean="0">
                <a:latin typeface="Calisto MT"/>
                <a:cs typeface="Calisto MT"/>
              </a:rPr>
              <a:t>wx</a:t>
            </a:r>
            <a:r>
              <a:rPr lang="en-US" sz="1200" b="1" dirty="0" smtClean="0">
                <a:latin typeface="Calisto MT"/>
                <a:cs typeface="Calisto MT"/>
              </a:rPr>
              <a:t> environment but an increasing trend in severe </a:t>
            </a:r>
            <a:r>
              <a:rPr lang="en-US" sz="1200" b="1" dirty="0" err="1" smtClean="0">
                <a:latin typeface="Calisto MT"/>
                <a:cs typeface="Calisto MT"/>
              </a:rPr>
              <a:t>wx</a:t>
            </a:r>
            <a:r>
              <a:rPr lang="en-US" sz="1200" b="1" dirty="0" smtClean="0">
                <a:latin typeface="Calisto MT"/>
                <a:cs typeface="Calisto MT"/>
              </a:rPr>
              <a:t> reports and severe </a:t>
            </a:r>
            <a:r>
              <a:rPr lang="en-US" sz="1200" b="1" dirty="0" err="1" smtClean="0">
                <a:latin typeface="Calisto MT"/>
                <a:cs typeface="Calisto MT"/>
              </a:rPr>
              <a:t>wx</a:t>
            </a:r>
            <a:r>
              <a:rPr lang="en-US" sz="1200" b="1" dirty="0" smtClean="0">
                <a:latin typeface="Calisto MT"/>
                <a:cs typeface="Calisto MT"/>
              </a:rPr>
              <a:t> days.</a:t>
            </a:r>
            <a:endParaRPr lang="en-US" sz="1200" b="1" dirty="0">
              <a:latin typeface="Calisto MT"/>
              <a:cs typeface="Calisto MT"/>
            </a:endParaRPr>
          </a:p>
        </p:txBody>
      </p:sp>
      <p:sp>
        <p:nvSpPr>
          <p:cNvPr id="8" name="Oval 7"/>
          <p:cNvSpPr/>
          <p:nvPr/>
        </p:nvSpPr>
        <p:spPr>
          <a:xfrm>
            <a:off x="6104825" y="3424643"/>
            <a:ext cx="2767725" cy="1418896"/>
          </a:xfrm>
          <a:prstGeom prst="ellipse">
            <a:avLst/>
          </a:prstGeom>
          <a:solidFill>
            <a:schemeClr val="accent2">
              <a:lumMod val="60000"/>
              <a:lumOff val="40000"/>
              <a:alpha val="12000"/>
            </a:schemeClr>
          </a:solid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396081" y="3617332"/>
            <a:ext cx="2301295" cy="1015663"/>
          </a:xfrm>
          <a:prstGeom prst="rect">
            <a:avLst/>
          </a:prstGeom>
          <a:noFill/>
        </p:spPr>
        <p:txBody>
          <a:bodyPr wrap="square" rtlCol="0">
            <a:spAutoFit/>
          </a:bodyPr>
          <a:lstStyle/>
          <a:p>
            <a:r>
              <a:rPr lang="en-US" sz="1200" b="1" dirty="0" smtClean="0">
                <a:latin typeface="Calisto MT"/>
                <a:cs typeface="Calisto MT"/>
              </a:rPr>
              <a:t>The cause of the significant decline is primarily a </a:t>
            </a:r>
            <a:r>
              <a:rPr lang="en-US" sz="1200" b="1" dirty="0" smtClean="0">
                <a:latin typeface="Calisto MT"/>
                <a:cs typeface="Calisto MT"/>
              </a:rPr>
              <a:t>decline is CAPE values over the US, which would inhibit severe </a:t>
            </a:r>
            <a:r>
              <a:rPr lang="en-US" sz="1200" b="1" dirty="0" err="1" smtClean="0">
                <a:latin typeface="Calisto MT"/>
                <a:cs typeface="Calisto MT"/>
              </a:rPr>
              <a:t>wx</a:t>
            </a:r>
            <a:r>
              <a:rPr lang="en-US" sz="1200" b="1" dirty="0" smtClean="0">
                <a:latin typeface="Calisto MT"/>
                <a:cs typeface="Calisto MT"/>
              </a:rPr>
              <a:t> formation.</a:t>
            </a:r>
            <a:endParaRPr lang="en-US" sz="1200" b="1" dirty="0">
              <a:latin typeface="Calisto MT"/>
              <a:cs typeface="Calisto M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rgbClr val="FFF29F"/>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Lee </a:t>
            </a:r>
            <a:r>
              <a:rPr lang="en-US" sz="2800" b="1" i="1" dirty="0" smtClean="0">
                <a:solidFill>
                  <a:schemeClr val="tx1"/>
                </a:solidFill>
                <a:latin typeface="Baskerville"/>
                <a:ea typeface="+mj-ea"/>
                <a:cs typeface="Baskerville"/>
              </a:rPr>
              <a:t>(</a:t>
            </a:r>
            <a:r>
              <a:rPr lang="en-US" sz="2800" b="1" i="1" dirty="0" smtClean="0">
                <a:solidFill>
                  <a:schemeClr val="tx1"/>
                </a:solidFill>
                <a:latin typeface="Baskerville"/>
                <a:ea typeface="+mj-ea"/>
                <a:cs typeface="Baskerville"/>
              </a:rPr>
              <a:t>2012)</a:t>
            </a:r>
            <a:r>
              <a:rPr lang="en-US" sz="2800" b="1" dirty="0" smtClean="0">
                <a:solidFill>
                  <a:schemeClr val="tx1"/>
                </a:solidFill>
                <a:latin typeface="Baskerville"/>
                <a:ea typeface="+mj-ea"/>
                <a:cs typeface="Baskerville"/>
              </a:rPr>
              <a:t> </a:t>
            </a:r>
            <a:r>
              <a:rPr lang="en-US" sz="2800" b="1" dirty="0" smtClean="0">
                <a:solidFill>
                  <a:schemeClr val="tx1"/>
                </a:solidFill>
                <a:latin typeface="Baskerville"/>
                <a:ea typeface="+mj-ea"/>
                <a:cs typeface="Baskerville"/>
              </a:rPr>
              <a:t>–</a:t>
            </a:r>
            <a:r>
              <a:rPr lang="en-US" sz="2800" b="1" dirty="0" smtClean="0">
                <a:solidFill>
                  <a:schemeClr val="tx1"/>
                </a:solidFill>
                <a:latin typeface="Baskerville"/>
                <a:ea typeface="+mj-ea"/>
                <a:cs typeface="Baskerville"/>
              </a:rPr>
              <a:t> </a:t>
            </a:r>
            <a:r>
              <a:rPr lang="en-US" sz="2800" b="1" i="1" dirty="0" smtClean="0">
                <a:solidFill>
                  <a:schemeClr val="tx1"/>
                </a:solidFill>
                <a:latin typeface="Baskerville"/>
                <a:ea typeface="+mj-ea"/>
                <a:cs typeface="Baskerville"/>
              </a:rPr>
              <a:t>Tornado Favorable Environments in Future Climate</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237138" y="1243068"/>
            <a:ext cx="4877714" cy="5486400"/>
          </a:xfrm>
          <a:prstGeom prst="rect">
            <a:avLst/>
          </a:prstGeom>
        </p:spPr>
      </p:pic>
      <p:sp>
        <p:nvSpPr>
          <p:cNvPr id="6" name="TextBox 5"/>
          <p:cNvSpPr txBox="1"/>
          <p:nvPr/>
        </p:nvSpPr>
        <p:spPr>
          <a:xfrm>
            <a:off x="5150064" y="1357587"/>
            <a:ext cx="3759889" cy="4185761"/>
          </a:xfrm>
          <a:prstGeom prst="rect">
            <a:avLst/>
          </a:prstGeom>
          <a:solidFill>
            <a:srgbClr val="E0FFBA"/>
          </a:solidFill>
          <a:ln w="28575" cap="flat" cmpd="sng" algn="ctr">
            <a:solidFill>
              <a:schemeClr val="tx1"/>
            </a:solidFill>
            <a:prstDash val="solid"/>
            <a:round/>
            <a:headEnd type="none" w="med" len="med"/>
            <a:tailEnd type="none" w="med" len="med"/>
          </a:ln>
        </p:spPr>
        <p:txBody>
          <a:bodyPr wrap="square" rtlCol="0">
            <a:spAutoFit/>
          </a:bodyPr>
          <a:lstStyle/>
          <a:p>
            <a:pPr algn="just"/>
            <a:r>
              <a:rPr lang="en-US" sz="1400" b="1" dirty="0" smtClean="0">
                <a:latin typeface="Calisto MT"/>
                <a:cs typeface="Calisto MT"/>
              </a:rPr>
              <a:t>Several observations from the coupled climate model output:</a:t>
            </a:r>
          </a:p>
          <a:p>
            <a:pPr marL="342900" indent="-342900" algn="just">
              <a:buAutoNum type="arabicParenBoth"/>
            </a:pPr>
            <a:r>
              <a:rPr lang="en-US" sz="1400" b="1" dirty="0" smtClean="0">
                <a:latin typeface="Calisto MT"/>
                <a:cs typeface="Calisto MT"/>
              </a:rPr>
              <a:t>For the 3 scenarios and </a:t>
            </a:r>
            <a:r>
              <a:rPr lang="en-US" sz="1400" b="1" dirty="0" smtClean="0">
                <a:latin typeface="Calisto MT"/>
                <a:cs typeface="Calisto MT"/>
              </a:rPr>
              <a:t>for both models, the forecast is for higher frequency in strong (F2+) tornado days in the future over much of the eastern Midwest and Mid-Atlantic.</a:t>
            </a:r>
          </a:p>
          <a:p>
            <a:pPr marL="342900" indent="-342900" algn="just">
              <a:buAutoNum type="arabicParenBoth"/>
            </a:pPr>
            <a:r>
              <a:rPr lang="en-US" sz="1400" b="1" dirty="0" smtClean="0">
                <a:latin typeface="Calisto MT"/>
                <a:cs typeface="Calisto MT"/>
              </a:rPr>
              <a:t>The models also agree on the decrease in tornado days in the Southern and Northern Plains.</a:t>
            </a:r>
          </a:p>
          <a:p>
            <a:pPr marL="342900" indent="-342900" algn="just">
              <a:buAutoNum type="arabicParenBoth"/>
            </a:pPr>
            <a:r>
              <a:rPr lang="en-US" sz="1400" b="1" dirty="0" smtClean="0">
                <a:latin typeface="Calisto MT"/>
                <a:cs typeface="Calisto MT"/>
              </a:rPr>
              <a:t>Models </a:t>
            </a:r>
            <a:r>
              <a:rPr lang="en-US" sz="1400" b="1" dirty="0" smtClean="0">
                <a:latin typeface="Calisto MT"/>
                <a:cs typeface="Calisto MT"/>
              </a:rPr>
              <a:t>disagree </a:t>
            </a:r>
            <a:r>
              <a:rPr lang="en-US" sz="1400" b="1" dirty="0" smtClean="0">
                <a:latin typeface="Calisto MT"/>
                <a:cs typeface="Calisto MT"/>
              </a:rPr>
              <a:t>on what will happen in</a:t>
            </a:r>
            <a:r>
              <a:rPr lang="en-US" sz="1400" b="1" dirty="0" smtClean="0">
                <a:latin typeface="Calisto MT"/>
                <a:cs typeface="Calisto MT"/>
              </a:rPr>
              <a:t> the Central Plains – this perhaps may be a nodal point and hence difficult to assess.</a:t>
            </a:r>
          </a:p>
          <a:p>
            <a:pPr marL="342900" indent="-342900" algn="just">
              <a:buAutoNum type="arabicParenBoth"/>
            </a:pPr>
            <a:r>
              <a:rPr lang="en-US" sz="1400" b="1" dirty="0" smtClean="0">
                <a:latin typeface="Calisto MT"/>
                <a:cs typeface="Calisto MT"/>
              </a:rPr>
              <a:t>Parts of the Southeast may see more F2+ tornado days under the ‘B1’ scenario (i.e., business as usual).</a:t>
            </a:r>
          </a:p>
          <a:p>
            <a:pPr marL="342900" indent="-342900" algn="just">
              <a:buAutoNum type="arabicParenBoth"/>
            </a:pPr>
            <a:r>
              <a:rPr lang="en-US" sz="1400" b="1" dirty="0" smtClean="0">
                <a:latin typeface="Calisto MT"/>
                <a:cs typeface="Calisto MT"/>
              </a:rPr>
              <a:t>There is an overall neutral trend in </a:t>
            </a:r>
            <a:r>
              <a:rPr lang="en-US" sz="1400" b="1" smtClean="0">
                <a:latin typeface="Calisto MT"/>
                <a:cs typeface="Calisto MT"/>
              </a:rPr>
              <a:t>the Northeast.</a:t>
            </a:r>
            <a:endParaRPr lang="en-US" sz="1400" b="1" dirty="0">
              <a:latin typeface="Calisto MT"/>
              <a:cs typeface="Calisto M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0690" y="1208691"/>
            <a:ext cx="2607164" cy="3657600"/>
          </a:xfrm>
          <a:prstGeom prst="rect">
            <a:avLst/>
          </a:prstGeom>
        </p:spPr>
      </p:pic>
      <p:sp>
        <p:nvSpPr>
          <p:cNvPr id="6" name="TextBox 5"/>
          <p:cNvSpPr txBox="1"/>
          <p:nvPr/>
        </p:nvSpPr>
        <p:spPr>
          <a:xfrm>
            <a:off x="105105" y="5080000"/>
            <a:ext cx="3739929" cy="1169551"/>
          </a:xfrm>
          <a:prstGeom prst="rect">
            <a:avLst/>
          </a:prstGeom>
          <a:solidFill>
            <a:schemeClr val="accent3">
              <a:lumMod val="20000"/>
              <a:lumOff val="8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buClr>
                <a:schemeClr val="tx1"/>
              </a:buClr>
            </a:pPr>
            <a:r>
              <a:rPr lang="en-US" sz="1400" dirty="0" smtClean="0">
                <a:latin typeface="Baskerville"/>
                <a:cs typeface="Baskerville"/>
              </a:rPr>
              <a:t>The structure of the distribution looks similar, but the observations have a much more dramatic ramp up toward 1000 J/kg than CCSM4.  But both of them do show the rarity in very high CAPE values.</a:t>
            </a:r>
          </a:p>
        </p:txBody>
      </p:sp>
      <p:pic>
        <p:nvPicPr>
          <p:cNvPr id="8" name="Picture 7"/>
          <p:cNvPicPr>
            <a:picLocks noChangeAspect="1"/>
          </p:cNvPicPr>
          <p:nvPr/>
        </p:nvPicPr>
        <p:blipFill>
          <a:blip r:embed="rId3"/>
          <a:stretch>
            <a:fillRect/>
          </a:stretch>
        </p:blipFill>
        <p:spPr>
          <a:xfrm>
            <a:off x="5551652" y="1208691"/>
            <a:ext cx="2504130" cy="4572000"/>
          </a:xfrm>
          <a:prstGeom prst="rect">
            <a:avLst/>
          </a:prstGeom>
        </p:spPr>
      </p:pic>
      <p:sp>
        <p:nvSpPr>
          <p:cNvPr id="10" name="TextBox 9"/>
          <p:cNvSpPr txBox="1"/>
          <p:nvPr/>
        </p:nvSpPr>
        <p:spPr>
          <a:xfrm>
            <a:off x="4639164" y="5780691"/>
            <a:ext cx="4390973" cy="738664"/>
          </a:xfrm>
          <a:prstGeom prst="rect">
            <a:avLst/>
          </a:prstGeom>
          <a:solidFill>
            <a:schemeClr val="accent3">
              <a:lumMod val="20000"/>
              <a:lumOff val="8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buClr>
                <a:schemeClr val="tx1"/>
              </a:buClr>
            </a:pPr>
            <a:r>
              <a:rPr lang="en-US" sz="1400" dirty="0" smtClean="0">
                <a:latin typeface="Baskerville"/>
                <a:cs typeface="Baskerville"/>
              </a:rPr>
              <a:t>Model and observed profiles have structural similarities, but the model fails to capture the secondary frequency max for low CAPE/high shear environments.</a:t>
            </a:r>
          </a:p>
        </p:txBody>
      </p:sp>
      <p:sp>
        <p:nvSpPr>
          <p:cNvPr id="12" name="Title 1"/>
          <p:cNvSpPr txBox="1">
            <a:spLocks/>
          </p:cNvSpPr>
          <p:nvPr/>
        </p:nvSpPr>
        <p:spPr>
          <a:xfrm>
            <a:off x="867104" y="52554"/>
            <a:ext cx="7436068" cy="1007241"/>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smtClean="0">
                <a:ln>
                  <a:noFill/>
                </a:ln>
                <a:solidFill>
                  <a:schemeClr val="tx1"/>
                </a:solidFill>
                <a:effectLst/>
                <a:uLnTx/>
                <a:uFillTx/>
                <a:latin typeface="Baskerville"/>
                <a:ea typeface="+mj-ea"/>
                <a:cs typeface="Baskerville"/>
              </a:rPr>
              <a:t>Marsh et al. (2007)</a:t>
            </a:r>
            <a:r>
              <a:rPr kumimoji="0" lang="en-US" sz="2800" b="1" i="0" u="none" strike="noStrike" kern="1200" cap="none" spc="0" normalizeH="0" baseline="0" noProof="0" smtClean="0">
                <a:ln>
                  <a:noFill/>
                </a:ln>
                <a:solidFill>
                  <a:schemeClr val="tx1"/>
                </a:solidFill>
                <a:effectLst/>
                <a:uLnTx/>
                <a:uFillTx/>
                <a:latin typeface="Baskerville"/>
                <a:ea typeface="+mj-ea"/>
                <a:cs typeface="Baskerville"/>
              </a:rPr>
              <a:t> – Assessing N. America Severe Weather in the CCSM3</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867104" y="52554"/>
            <a:ext cx="7436068" cy="1007241"/>
          </a:xfrm>
          <a:solidFill>
            <a:schemeClr val="tx2">
              <a:lumMod val="20000"/>
              <a:lumOff val="80000"/>
            </a:schemeClr>
          </a:solidFill>
          <a:ln w="12700" cap="flat" cmpd="sng" algn="ctr">
            <a:solidFill>
              <a:schemeClr val="tx1"/>
            </a:solidFill>
            <a:prstDash val="solid"/>
            <a:round/>
            <a:headEnd type="none" w="med" len="med"/>
            <a:tailEnd type="none" w="med" len="med"/>
          </a:ln>
        </p:spPr>
        <p:txBody>
          <a:bodyPr>
            <a:normAutofit/>
          </a:bodyPr>
          <a:lstStyle/>
          <a:p>
            <a:r>
              <a:rPr lang="en-US" sz="2800" b="1" i="1" dirty="0" smtClean="0">
                <a:latin typeface="Baskerville"/>
                <a:cs typeface="Baskerville"/>
              </a:rPr>
              <a:t>Marsh et al. (2007)</a:t>
            </a:r>
            <a:r>
              <a:rPr lang="en-US" sz="2800" b="1" dirty="0" smtClean="0">
                <a:latin typeface="Baskerville"/>
                <a:cs typeface="Baskerville"/>
              </a:rPr>
              <a:t> – Assessing N. America Severe Weather in the CCSM3</a:t>
            </a:r>
            <a:endParaRPr lang="en-US" sz="2800" b="1" i="1" dirty="0">
              <a:latin typeface="Baskerville"/>
              <a:cs typeface="Baskerville"/>
            </a:endParaRPr>
          </a:p>
        </p:txBody>
      </p:sp>
      <p:pic>
        <p:nvPicPr>
          <p:cNvPr id="5" name="Picture 4"/>
          <p:cNvPicPr>
            <a:picLocks noChangeAspect="1"/>
          </p:cNvPicPr>
          <p:nvPr/>
        </p:nvPicPr>
        <p:blipFill>
          <a:blip r:embed="rId2"/>
          <a:stretch>
            <a:fillRect/>
          </a:stretch>
        </p:blipFill>
        <p:spPr>
          <a:xfrm>
            <a:off x="35776" y="1180842"/>
            <a:ext cx="5486400" cy="4385867"/>
          </a:xfrm>
          <a:prstGeom prst="rect">
            <a:avLst/>
          </a:prstGeom>
        </p:spPr>
      </p:pic>
      <p:sp>
        <p:nvSpPr>
          <p:cNvPr id="6" name="TextBox 5"/>
          <p:cNvSpPr txBox="1"/>
          <p:nvPr/>
        </p:nvSpPr>
        <p:spPr>
          <a:xfrm>
            <a:off x="4755936" y="1453931"/>
            <a:ext cx="4282965" cy="2677656"/>
          </a:xfrm>
          <a:prstGeom prst="rect">
            <a:avLst/>
          </a:prstGeom>
          <a:solidFill>
            <a:schemeClr val="accent6">
              <a:lumMod val="40000"/>
              <a:lumOff val="6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buClr>
                <a:schemeClr val="tx1"/>
              </a:buClr>
            </a:pPr>
            <a:r>
              <a:rPr lang="en-US" sz="1400" b="1" dirty="0" smtClean="0">
                <a:latin typeface="Baskerville"/>
                <a:cs typeface="Baskerville"/>
              </a:rPr>
              <a:t>The differences between the model and observations are:</a:t>
            </a:r>
          </a:p>
          <a:p>
            <a:pPr algn="just">
              <a:buClr>
                <a:schemeClr val="tx1"/>
              </a:buClr>
            </a:pPr>
            <a:r>
              <a:rPr lang="en-US" sz="1400" dirty="0" smtClean="0">
                <a:latin typeface="Baskerville"/>
                <a:cs typeface="Baskerville"/>
              </a:rPr>
              <a:t>-------------------------------------------------------------------------</a:t>
            </a:r>
          </a:p>
          <a:p>
            <a:pPr marL="342900" indent="-342900" algn="just">
              <a:buClr>
                <a:schemeClr val="tx1"/>
              </a:buClr>
              <a:buAutoNum type="alphaLcParenBoth"/>
            </a:pPr>
            <a:r>
              <a:rPr lang="en-US" sz="1400" dirty="0" smtClean="0">
                <a:latin typeface="Baskerville"/>
                <a:cs typeface="Baskerville"/>
              </a:rPr>
              <a:t>The model overestimates the severe weather likelihood off of the Eastern Seaboard and underestimates the frequency in the Great Plains.</a:t>
            </a:r>
          </a:p>
          <a:p>
            <a:pPr marL="342900" indent="-342900" algn="just">
              <a:buClr>
                <a:schemeClr val="tx1"/>
              </a:buClr>
              <a:buAutoNum type="alphaLcParenBoth"/>
            </a:pPr>
            <a:r>
              <a:rPr lang="en-US" sz="1400" dirty="0" smtClean="0">
                <a:latin typeface="Baskerville"/>
                <a:cs typeface="Baskerville"/>
              </a:rPr>
              <a:t>The model exhibits far less severe weather frequency over the Northern Plains and parts of the Midwest than is observed.</a:t>
            </a:r>
          </a:p>
          <a:p>
            <a:pPr marL="342900" indent="-342900" algn="just">
              <a:buClr>
                <a:schemeClr val="tx1"/>
              </a:buClr>
              <a:buAutoNum type="alphaLcParenBoth"/>
            </a:pPr>
            <a:r>
              <a:rPr lang="en-US" sz="1400" dirty="0" smtClean="0">
                <a:latin typeface="Baskerville"/>
                <a:cs typeface="Baskerville"/>
              </a:rPr>
              <a:t>The model overestimates the severe weather frequency in the Northeastern US, particularly over New England.</a:t>
            </a:r>
          </a:p>
        </p:txBody>
      </p:sp>
      <p:sp>
        <p:nvSpPr>
          <p:cNvPr id="7" name="TextBox 6"/>
          <p:cNvSpPr txBox="1"/>
          <p:nvPr/>
        </p:nvSpPr>
        <p:spPr>
          <a:xfrm>
            <a:off x="590337" y="5990897"/>
            <a:ext cx="7914289" cy="523220"/>
          </a:xfrm>
          <a:prstGeom prst="rect">
            <a:avLst/>
          </a:prstGeom>
          <a:solidFill>
            <a:srgbClr val="FFB8D1"/>
          </a:solidFill>
          <a:ln w="12700" cap="flat" cmpd="sng" algn="ctr">
            <a:solidFill>
              <a:schemeClr val="tx1"/>
            </a:solidFill>
            <a:prstDash val="solid"/>
            <a:round/>
            <a:headEnd type="none" w="med" len="med"/>
            <a:tailEnd type="none" w="med" len="med"/>
          </a:ln>
        </p:spPr>
        <p:txBody>
          <a:bodyPr wrap="square" rtlCol="0">
            <a:spAutoFit/>
          </a:bodyPr>
          <a:lstStyle/>
          <a:p>
            <a:pPr algn="just">
              <a:buClr>
                <a:schemeClr val="tx1"/>
              </a:buClr>
            </a:pPr>
            <a:r>
              <a:rPr lang="en-US" sz="1400" b="1" dirty="0" smtClean="0">
                <a:latin typeface="Baskerville"/>
                <a:cs typeface="Baskerville"/>
              </a:rPr>
              <a:t>Do these differences preclude us from using the CCSM3 (or other climate models) to make projections about future changes in severe weather based on increased </a:t>
            </a:r>
            <a:r>
              <a:rPr lang="en-US" sz="1400" b="1" dirty="0" err="1" smtClean="0">
                <a:latin typeface="Baskerville"/>
                <a:cs typeface="Baskerville"/>
              </a:rPr>
              <a:t>GHGs</a:t>
            </a:r>
            <a:r>
              <a:rPr lang="en-US" sz="1400" b="1" dirty="0" smtClean="0">
                <a:latin typeface="Baskerville"/>
                <a:cs typeface="Baskerville"/>
              </a:rPr>
              <a:t>?</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4">
              <a:lumMod val="40000"/>
              <a:lumOff val="6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Trapp</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(2007)</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Changes in Severe </a:t>
            </a:r>
            <a:r>
              <a:rPr kumimoji="0" lang="en-US" sz="2800" b="1" i="0" u="none" strike="noStrike" kern="1200" cap="none" spc="0" normalizeH="0" baseline="0" noProof="0" dirty="0" err="1" smtClean="0">
                <a:ln>
                  <a:noFill/>
                </a:ln>
                <a:solidFill>
                  <a:schemeClr val="tx1"/>
                </a:solidFill>
                <a:effectLst/>
                <a:uLnTx/>
                <a:uFillTx/>
                <a:latin typeface="Baskerville"/>
                <a:ea typeface="+mj-ea"/>
                <a:cs typeface="Baskerville"/>
              </a:rPr>
              <a:t>T’Storm</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Frequency</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under Climate Change</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332828" y="1214119"/>
            <a:ext cx="3222171" cy="5486400"/>
          </a:xfrm>
          <a:prstGeom prst="rect">
            <a:avLst/>
          </a:prstGeom>
        </p:spPr>
      </p:pic>
      <p:sp>
        <p:nvSpPr>
          <p:cNvPr id="6" name="TextBox 5"/>
          <p:cNvSpPr txBox="1"/>
          <p:nvPr/>
        </p:nvSpPr>
        <p:spPr>
          <a:xfrm>
            <a:off x="3554999" y="6146521"/>
            <a:ext cx="5212773" cy="553998"/>
          </a:xfrm>
          <a:prstGeom prst="rect">
            <a:avLst/>
          </a:prstGeom>
          <a:noFill/>
        </p:spPr>
        <p:txBody>
          <a:bodyPr wrap="none" rtlCol="0">
            <a:spAutoFit/>
          </a:bodyPr>
          <a:lstStyle/>
          <a:p>
            <a:r>
              <a:rPr lang="en-US" sz="1000" dirty="0" smtClean="0">
                <a:latin typeface="Baskerville"/>
                <a:cs typeface="Baskerville"/>
              </a:rPr>
              <a:t>Trapp, R. J., N. S. </a:t>
            </a:r>
            <a:r>
              <a:rPr lang="en-US" sz="1000" dirty="0" err="1" smtClean="0">
                <a:latin typeface="Baskerville"/>
                <a:cs typeface="Baskerville"/>
              </a:rPr>
              <a:t>Diffengaugh</a:t>
            </a:r>
            <a:r>
              <a:rPr lang="en-US" sz="1000" dirty="0" smtClean="0">
                <a:latin typeface="Baskerville"/>
                <a:cs typeface="Baskerville"/>
              </a:rPr>
              <a:t>, H. E. Brooks, M. E. Baldwin, E. D. Robinson, and J. S. Pal, 2007: </a:t>
            </a:r>
          </a:p>
          <a:p>
            <a:r>
              <a:rPr lang="en-US" sz="1000" dirty="0" smtClean="0">
                <a:latin typeface="Baskerville"/>
                <a:cs typeface="Baskerville"/>
              </a:rPr>
              <a:t>Changes in severe thunderstorm environment frequency during the 21</a:t>
            </a:r>
            <a:r>
              <a:rPr lang="en-US" sz="1000" baseline="30000" dirty="0" smtClean="0">
                <a:latin typeface="Baskerville"/>
                <a:cs typeface="Baskerville"/>
              </a:rPr>
              <a:t>st</a:t>
            </a:r>
            <a:r>
              <a:rPr lang="en-US" sz="1000" dirty="0" smtClean="0">
                <a:latin typeface="Baskerville"/>
                <a:cs typeface="Baskerville"/>
              </a:rPr>
              <a:t> century caused by </a:t>
            </a:r>
          </a:p>
          <a:p>
            <a:r>
              <a:rPr lang="en-US" sz="1000" dirty="0" err="1" smtClean="0">
                <a:latin typeface="Baskerville"/>
                <a:cs typeface="Baskerville"/>
              </a:rPr>
              <a:t>Anthropogenically</a:t>
            </a:r>
            <a:r>
              <a:rPr lang="en-US" sz="1000" dirty="0" smtClean="0">
                <a:latin typeface="Baskerville"/>
                <a:cs typeface="Baskerville"/>
              </a:rPr>
              <a:t> enhanced global </a:t>
            </a:r>
            <a:r>
              <a:rPr lang="en-US" sz="1000" dirty="0" err="1" smtClean="0">
                <a:latin typeface="Baskerville"/>
                <a:cs typeface="Baskerville"/>
              </a:rPr>
              <a:t>radiative</a:t>
            </a:r>
            <a:r>
              <a:rPr lang="en-US" sz="1000" dirty="0" smtClean="0">
                <a:latin typeface="Baskerville"/>
                <a:cs typeface="Baskerville"/>
              </a:rPr>
              <a:t> forcing.  </a:t>
            </a:r>
            <a:r>
              <a:rPr lang="en-US" sz="1000" i="1" dirty="0" smtClean="0">
                <a:latin typeface="Baskerville"/>
                <a:cs typeface="Baskerville"/>
              </a:rPr>
              <a:t>Proc. Nat. Acad. Sci.</a:t>
            </a:r>
            <a:r>
              <a:rPr lang="en-US" sz="1000" dirty="0" smtClean="0">
                <a:latin typeface="Baskerville"/>
                <a:cs typeface="Baskerville"/>
              </a:rPr>
              <a:t>, </a:t>
            </a:r>
            <a:r>
              <a:rPr lang="en-US" sz="1000" b="1" dirty="0" smtClean="0">
                <a:latin typeface="Baskerville"/>
                <a:cs typeface="Baskerville"/>
              </a:rPr>
              <a:t>104</a:t>
            </a:r>
            <a:r>
              <a:rPr lang="en-US" sz="1000" dirty="0" smtClean="0">
                <a:latin typeface="Baskerville"/>
                <a:cs typeface="Baskerville"/>
              </a:rPr>
              <a:t>, 19719-19723.</a:t>
            </a:r>
            <a:endParaRPr lang="en-US" sz="1000" dirty="0">
              <a:latin typeface="Baskerville"/>
              <a:cs typeface="Baskerville"/>
            </a:endParaRPr>
          </a:p>
        </p:txBody>
      </p:sp>
      <p:sp>
        <p:nvSpPr>
          <p:cNvPr id="7" name="TextBox 6"/>
          <p:cNvSpPr txBox="1"/>
          <p:nvPr/>
        </p:nvSpPr>
        <p:spPr>
          <a:xfrm>
            <a:off x="3555000" y="1214120"/>
            <a:ext cx="4213898" cy="1169551"/>
          </a:xfrm>
          <a:prstGeom prst="rect">
            <a:avLst/>
          </a:prstGeom>
          <a:noFill/>
        </p:spPr>
        <p:txBody>
          <a:bodyPr wrap="square" rtlCol="0">
            <a:spAutoFit/>
          </a:bodyPr>
          <a:lstStyle/>
          <a:p>
            <a:pPr algn="just">
              <a:buClr>
                <a:schemeClr val="tx1"/>
              </a:buClr>
            </a:pPr>
            <a:r>
              <a:rPr lang="en-US" sz="1400" b="1" dirty="0" smtClean="0">
                <a:latin typeface="Baskerville"/>
                <a:cs typeface="Baskerville"/>
              </a:rPr>
              <a:t>NDSEV = (CAPE)*(S06) (from </a:t>
            </a:r>
            <a:r>
              <a:rPr lang="en-US" sz="1400" b="1" i="1" dirty="0" smtClean="0">
                <a:latin typeface="Baskerville"/>
                <a:cs typeface="Baskerville"/>
              </a:rPr>
              <a:t>Brooks et al. 2003</a:t>
            </a:r>
            <a:r>
              <a:rPr lang="en-US" sz="1400" b="1" dirty="0" smtClean="0">
                <a:latin typeface="Baskerville"/>
                <a:cs typeface="Baskerville"/>
              </a:rPr>
              <a:t>)</a:t>
            </a:r>
          </a:p>
          <a:p>
            <a:pPr algn="just">
              <a:buClr>
                <a:schemeClr val="tx1"/>
              </a:buClr>
            </a:pPr>
            <a:r>
              <a:rPr lang="en-US" sz="1400" i="1" dirty="0" smtClean="0">
                <a:latin typeface="Baskerville"/>
                <a:cs typeface="Baskerville"/>
              </a:rPr>
              <a:t>NDSEV </a:t>
            </a:r>
            <a:r>
              <a:rPr lang="en-US" sz="1400" dirty="0" smtClean="0">
                <a:latin typeface="Baskerville"/>
                <a:cs typeface="Baskerville"/>
              </a:rPr>
              <a:t>&gt; 10000 </a:t>
            </a:r>
            <a:r>
              <a:rPr lang="en-US" sz="1400" dirty="0" err="1" smtClean="0">
                <a:latin typeface="Baskerville"/>
                <a:cs typeface="Baskerville"/>
                <a:sym typeface="Wingdings"/>
              </a:rPr>
              <a:t></a:t>
            </a:r>
            <a:r>
              <a:rPr lang="en-US" sz="1400" dirty="0" smtClean="0">
                <a:latin typeface="Baskerville"/>
                <a:cs typeface="Baskerville"/>
                <a:sym typeface="Wingdings"/>
              </a:rPr>
              <a:t> </a:t>
            </a:r>
            <a:r>
              <a:rPr lang="en-US" sz="1400" dirty="0" smtClean="0">
                <a:latin typeface="Baskerville"/>
                <a:cs typeface="Baskerville"/>
              </a:rPr>
              <a:t>NDSEV = </a:t>
            </a:r>
            <a:r>
              <a:rPr lang="en-US" sz="1400" dirty="0" smtClean="0">
                <a:latin typeface="Baskerville"/>
                <a:cs typeface="Baskerville"/>
                <a:sym typeface="Wingdings"/>
              </a:rPr>
              <a:t>1 (severe </a:t>
            </a:r>
            <a:r>
              <a:rPr lang="en-US" sz="1400" dirty="0" err="1" smtClean="0">
                <a:latin typeface="Baskerville"/>
                <a:cs typeface="Baskerville"/>
                <a:sym typeface="Wingdings"/>
              </a:rPr>
              <a:t>wx</a:t>
            </a:r>
            <a:r>
              <a:rPr lang="en-US" sz="1400" dirty="0" smtClean="0">
                <a:latin typeface="Baskerville"/>
                <a:cs typeface="Baskerville"/>
                <a:sym typeface="Wingdings"/>
              </a:rPr>
              <a:t> likely)</a:t>
            </a:r>
          </a:p>
          <a:p>
            <a:pPr algn="just">
              <a:buClr>
                <a:schemeClr val="tx1"/>
              </a:buClr>
            </a:pPr>
            <a:r>
              <a:rPr lang="en-US" sz="1400" dirty="0" smtClean="0">
                <a:latin typeface="Baskerville"/>
                <a:cs typeface="Baskerville"/>
              </a:rPr>
              <a:t>Otherwise, NDSEV = </a:t>
            </a:r>
            <a:r>
              <a:rPr lang="en-US" sz="1400" dirty="0">
                <a:latin typeface="Baskerville"/>
                <a:cs typeface="Baskerville"/>
                <a:sym typeface="Wingdings"/>
              </a:rPr>
              <a:t>0</a:t>
            </a:r>
            <a:r>
              <a:rPr lang="en-US" sz="1400" dirty="0" smtClean="0">
                <a:latin typeface="Baskerville"/>
                <a:cs typeface="Baskerville"/>
                <a:sym typeface="Wingdings"/>
              </a:rPr>
              <a:t> (severe </a:t>
            </a:r>
            <a:r>
              <a:rPr lang="en-US" sz="1400" dirty="0" err="1" smtClean="0">
                <a:latin typeface="Baskerville"/>
                <a:cs typeface="Baskerville"/>
                <a:sym typeface="Wingdings"/>
              </a:rPr>
              <a:t>wx</a:t>
            </a:r>
            <a:r>
              <a:rPr lang="en-US" sz="1400" dirty="0" smtClean="0">
                <a:latin typeface="Baskerville"/>
                <a:cs typeface="Baskerville"/>
                <a:sym typeface="Wingdings"/>
              </a:rPr>
              <a:t> unlikely)</a:t>
            </a:r>
            <a:endParaRPr lang="en-US" sz="1400" i="1" dirty="0" smtClean="0">
              <a:latin typeface="Baskerville"/>
              <a:cs typeface="Baskerville"/>
            </a:endParaRPr>
          </a:p>
          <a:p>
            <a:pPr algn="just">
              <a:buClr>
                <a:schemeClr val="tx1"/>
              </a:buClr>
            </a:pPr>
            <a:endParaRPr lang="en-US" sz="1400" i="1" dirty="0" smtClean="0">
              <a:latin typeface="Baskerville"/>
              <a:cs typeface="Baskerville"/>
            </a:endParaRPr>
          </a:p>
          <a:p>
            <a:pPr algn="just">
              <a:buClr>
                <a:schemeClr val="tx1"/>
              </a:buClr>
            </a:pPr>
            <a:endParaRPr lang="en-US" sz="1400" b="1" i="1" dirty="0" smtClean="0">
              <a:latin typeface="Baskerville"/>
              <a:cs typeface="Baskerville"/>
            </a:endParaRPr>
          </a:p>
        </p:txBody>
      </p:sp>
      <p:sp>
        <p:nvSpPr>
          <p:cNvPr id="9" name="TextBox 8"/>
          <p:cNvSpPr txBox="1"/>
          <p:nvPr/>
        </p:nvSpPr>
        <p:spPr>
          <a:xfrm>
            <a:off x="3554999" y="2575035"/>
            <a:ext cx="5324961" cy="1877437"/>
          </a:xfrm>
          <a:prstGeom prst="rect">
            <a:avLst/>
          </a:prstGeom>
          <a:solidFill>
            <a:schemeClr val="accent6">
              <a:lumMod val="40000"/>
              <a:lumOff val="6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r>
              <a:rPr lang="en-US" sz="1400" b="1" dirty="0" smtClean="0">
                <a:latin typeface="Baskerville"/>
                <a:cs typeface="Baskerville"/>
              </a:rPr>
              <a:t>Figure 1 </a:t>
            </a:r>
            <a:r>
              <a:rPr lang="en-US" sz="1400" dirty="0" smtClean="0">
                <a:latin typeface="Baskerville"/>
                <a:cs typeface="Baskerville"/>
              </a:rPr>
              <a:t>indicates the changes in severe </a:t>
            </a:r>
            <a:r>
              <a:rPr lang="en-US" sz="1400" dirty="0" err="1" smtClean="0">
                <a:latin typeface="Baskerville"/>
                <a:cs typeface="Baskerville"/>
              </a:rPr>
              <a:t>wx</a:t>
            </a:r>
            <a:r>
              <a:rPr lang="en-US" sz="1400" dirty="0" smtClean="0">
                <a:latin typeface="Baskerville"/>
                <a:cs typeface="Baskerville"/>
              </a:rPr>
              <a:t> parameters under global climate change for spring (left) and summer (right).  (1) CAPE will increase, especially across the East; (2) Total moisture will increase (warmer air, more water vapor); (3) Overall decrease in vertical shear (S06), likely due to a weakening and </a:t>
            </a:r>
            <a:r>
              <a:rPr lang="en-US" sz="1400" dirty="0" err="1" smtClean="0">
                <a:latin typeface="Baskerville"/>
                <a:cs typeface="Baskerville"/>
              </a:rPr>
              <a:t>poleward</a:t>
            </a:r>
            <a:r>
              <a:rPr lang="en-US" sz="1400" dirty="0" smtClean="0">
                <a:latin typeface="Baskerville"/>
                <a:cs typeface="Baskerville"/>
              </a:rPr>
              <a:t> contraction of the jet stream; but (4) NDSEV days actually go </a:t>
            </a:r>
            <a:r>
              <a:rPr lang="en-US" sz="1400" i="1" dirty="0" smtClean="0">
                <a:latin typeface="Baskerville"/>
                <a:cs typeface="Baskerville"/>
              </a:rPr>
              <a:t>up </a:t>
            </a:r>
            <a:r>
              <a:rPr lang="en-US" sz="1400" dirty="0" smtClean="0">
                <a:latin typeface="Baskerville"/>
                <a:cs typeface="Baskerville"/>
              </a:rPr>
              <a:t>across much of the nation, meaning CAPE increases overcome the changes in S06.</a:t>
            </a:r>
            <a:endParaRPr lang="en-US" sz="1400" b="1" i="1" dirty="0" smtClean="0">
              <a:latin typeface="Baskerville"/>
              <a:cs typeface="Baskerville"/>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4">
              <a:lumMod val="40000"/>
              <a:lumOff val="6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Trapp</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(2007)</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Changes in Severe </a:t>
            </a:r>
            <a:r>
              <a:rPr kumimoji="0" lang="en-US" sz="2800" b="1" i="0" u="none" strike="noStrike" kern="1200" cap="none" spc="0" normalizeH="0" baseline="0" noProof="0" dirty="0" err="1" smtClean="0">
                <a:ln>
                  <a:noFill/>
                </a:ln>
                <a:solidFill>
                  <a:schemeClr val="tx1"/>
                </a:solidFill>
                <a:effectLst/>
                <a:uLnTx/>
                <a:uFillTx/>
                <a:latin typeface="Baskerville"/>
                <a:ea typeface="+mj-ea"/>
                <a:cs typeface="Baskerville"/>
              </a:rPr>
              <a:t>T’Storm</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Frequency</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under Climate Change</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0" y="1490308"/>
            <a:ext cx="3931920" cy="4118798"/>
          </a:xfrm>
          <a:prstGeom prst="rect">
            <a:avLst/>
          </a:prstGeom>
        </p:spPr>
      </p:pic>
      <p:sp>
        <p:nvSpPr>
          <p:cNvPr id="6" name="TextBox 5"/>
          <p:cNvSpPr txBox="1"/>
          <p:nvPr/>
        </p:nvSpPr>
        <p:spPr>
          <a:xfrm>
            <a:off x="3931920" y="1664138"/>
            <a:ext cx="4948040" cy="2092881"/>
          </a:xfrm>
          <a:prstGeom prst="rect">
            <a:avLst/>
          </a:prstGeom>
          <a:solidFill>
            <a:schemeClr val="accent6">
              <a:lumMod val="40000"/>
              <a:lumOff val="6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r>
              <a:rPr lang="en-US" sz="1400" b="1" dirty="0" smtClean="0">
                <a:latin typeface="Baskerville"/>
                <a:cs typeface="Baskerville"/>
              </a:rPr>
              <a:t>Figure 3 </a:t>
            </a:r>
            <a:r>
              <a:rPr lang="en-US" sz="1400" dirty="0" smtClean="0">
                <a:latin typeface="Baskerville"/>
                <a:cs typeface="Baskerville"/>
              </a:rPr>
              <a:t>highlights the expected changes in NDSEV from 3 models for the spring (MAM) and summer (JJA).  For MAM, the models are in pretty good agreement with the pattern (CCSM4 is less aggressive for E US changes).  For JJA. the most striking difference is the </a:t>
            </a:r>
            <a:r>
              <a:rPr lang="en-US" sz="1400" i="1" dirty="0" smtClean="0">
                <a:latin typeface="Baskerville"/>
                <a:cs typeface="Baskerville"/>
              </a:rPr>
              <a:t>decrease</a:t>
            </a:r>
            <a:r>
              <a:rPr lang="en-US" sz="1400" dirty="0" smtClean="0">
                <a:latin typeface="Baskerville"/>
                <a:cs typeface="Baskerville"/>
              </a:rPr>
              <a:t> in NDSEV expected in the S Central Plains (becomes very warm but also dry).  This may be a problem with moist dynamics and/or land-surface interactions in the models.</a:t>
            </a:r>
            <a:endParaRPr lang="en-US" sz="1400" b="1" i="1" dirty="0" smtClean="0">
              <a:latin typeface="Baskerville"/>
              <a:cs typeface="Baskerville"/>
            </a:endParaRP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Trapp</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(2009)</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Transient</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Changes in Severe </a:t>
            </a:r>
            <a:r>
              <a:rPr kumimoji="0" lang="en-US" sz="2800" b="1" i="0" u="none" strike="noStrike" kern="1200" cap="none" spc="0" normalizeH="0" noProof="0" dirty="0" err="1" smtClean="0">
                <a:ln>
                  <a:noFill/>
                </a:ln>
                <a:solidFill>
                  <a:schemeClr val="tx1"/>
                </a:solidFill>
                <a:effectLst/>
                <a:uLnTx/>
                <a:uFillTx/>
                <a:latin typeface="Baskerville"/>
                <a:ea typeface="+mj-ea"/>
                <a:cs typeface="Baskerville"/>
              </a:rPr>
              <a:t>Wx</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under Future Climate Change</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177377" y="1201867"/>
            <a:ext cx="5169578" cy="5029200"/>
          </a:xfrm>
          <a:prstGeom prst="rect">
            <a:avLst/>
          </a:prstGeom>
        </p:spPr>
      </p:pic>
      <p:sp>
        <p:nvSpPr>
          <p:cNvPr id="6" name="TextBox 5"/>
          <p:cNvSpPr txBox="1"/>
          <p:nvPr/>
        </p:nvSpPr>
        <p:spPr>
          <a:xfrm>
            <a:off x="5561724" y="3327259"/>
            <a:ext cx="3318236" cy="1877437"/>
          </a:xfrm>
          <a:prstGeom prst="rect">
            <a:avLst/>
          </a:prstGeom>
          <a:solidFill>
            <a:schemeClr val="accent6">
              <a:lumMod val="40000"/>
              <a:lumOff val="60000"/>
            </a:schemeClr>
          </a:solidFill>
          <a:ln w="12700" cap="flat" cmpd="sng" algn="ctr">
            <a:solidFill>
              <a:schemeClr val="tx1"/>
            </a:solidFill>
            <a:prstDash val="solid"/>
            <a:round/>
            <a:headEnd type="none" w="med" len="med"/>
            <a:tailEnd type="none" w="med" len="med"/>
          </a:ln>
        </p:spPr>
        <p:txBody>
          <a:bodyPr wrap="square" rtlCol="0">
            <a:spAutoFit/>
          </a:bodyPr>
          <a:lstStyle/>
          <a:p>
            <a:pPr algn="just"/>
            <a:r>
              <a:rPr lang="en-US" sz="1400" b="1" dirty="0" smtClean="0">
                <a:latin typeface="Baskerville"/>
                <a:cs typeface="Baskerville"/>
              </a:rPr>
              <a:t>Figure 2 </a:t>
            </a:r>
            <a:r>
              <a:rPr lang="en-US" sz="1400" dirty="0" smtClean="0">
                <a:latin typeface="Baskerville"/>
                <a:cs typeface="Baskerville"/>
              </a:rPr>
              <a:t>shows that the overall frequency of </a:t>
            </a:r>
            <a:r>
              <a:rPr lang="en-US" sz="1400" i="1" dirty="0" smtClean="0">
                <a:latin typeface="Baskerville"/>
                <a:cs typeface="Baskerville"/>
              </a:rPr>
              <a:t>cyclones </a:t>
            </a:r>
            <a:r>
              <a:rPr lang="en-US" sz="1400" dirty="0" smtClean="0">
                <a:latin typeface="Baskerville"/>
                <a:cs typeface="Baskerville"/>
              </a:rPr>
              <a:t>is expected to decrease across the US.  However, this decrease is primarily dominated in the cold season (blue bars in the other panels).  During the spring, trends in cyclone frequency are statistically insignificant.</a:t>
            </a:r>
            <a:endParaRPr lang="en-US" sz="1400" b="1" i="1" dirty="0" smtClean="0">
              <a:latin typeface="Baskerville"/>
              <a:cs typeface="Baskerville"/>
            </a:endParaRPr>
          </a:p>
          <a:p>
            <a:endParaRPr lang="en-US" dirty="0"/>
          </a:p>
        </p:txBody>
      </p:sp>
      <p:sp>
        <p:nvSpPr>
          <p:cNvPr id="8" name="TextBox 7"/>
          <p:cNvSpPr txBox="1"/>
          <p:nvPr/>
        </p:nvSpPr>
        <p:spPr>
          <a:xfrm>
            <a:off x="5417308" y="1484745"/>
            <a:ext cx="3462652" cy="954107"/>
          </a:xfrm>
          <a:prstGeom prst="rect">
            <a:avLst/>
          </a:prstGeom>
          <a:noFill/>
        </p:spPr>
        <p:txBody>
          <a:bodyPr wrap="square" rtlCol="0">
            <a:spAutoFit/>
          </a:bodyPr>
          <a:lstStyle/>
          <a:p>
            <a:pPr algn="just"/>
            <a:r>
              <a:rPr lang="en-US" sz="1400" dirty="0" smtClean="0">
                <a:latin typeface="Baskerville"/>
                <a:cs typeface="Baskerville"/>
              </a:rPr>
              <a:t>This paper produces the same conclusions as </a:t>
            </a:r>
            <a:r>
              <a:rPr lang="en-US" sz="1400" i="1" dirty="0" smtClean="0">
                <a:latin typeface="Baskerville"/>
                <a:cs typeface="Baskerville"/>
              </a:rPr>
              <a:t>Trapp et al. </a:t>
            </a:r>
            <a:r>
              <a:rPr lang="en-US" sz="1400" dirty="0" smtClean="0">
                <a:latin typeface="Baskerville"/>
                <a:cs typeface="Baskerville"/>
              </a:rPr>
              <a:t>(2007).  But the paper takes a more ‘regional’ approach and also examines other causes, such as cyclone frequency (</a:t>
            </a:r>
            <a:r>
              <a:rPr lang="en-US" sz="1400" b="1" dirty="0" smtClean="0">
                <a:latin typeface="Baskerville"/>
                <a:cs typeface="Baskerville"/>
              </a:rPr>
              <a:t>Figure 2</a:t>
            </a:r>
            <a:r>
              <a:rPr lang="en-US" sz="1400" dirty="0" smtClean="0">
                <a:latin typeface="Baskerville"/>
                <a:cs typeface="Baskerville"/>
              </a:rPr>
              <a:t>).</a:t>
            </a:r>
            <a:endParaRPr lang="en-US" sz="1400" dirty="0"/>
          </a:p>
        </p:txBody>
      </p:sp>
      <p:sp>
        <p:nvSpPr>
          <p:cNvPr id="9" name="TextBox 8"/>
          <p:cNvSpPr txBox="1"/>
          <p:nvPr/>
        </p:nvSpPr>
        <p:spPr>
          <a:xfrm>
            <a:off x="3800240" y="6231067"/>
            <a:ext cx="5339923" cy="553998"/>
          </a:xfrm>
          <a:prstGeom prst="rect">
            <a:avLst/>
          </a:prstGeom>
          <a:noFill/>
        </p:spPr>
        <p:txBody>
          <a:bodyPr wrap="none" rtlCol="0">
            <a:spAutoFit/>
          </a:bodyPr>
          <a:lstStyle/>
          <a:p>
            <a:r>
              <a:rPr lang="en-US" sz="1000" dirty="0" smtClean="0">
                <a:latin typeface="Baskerville"/>
                <a:cs typeface="Baskerville"/>
              </a:rPr>
              <a:t>Trapp, R. J., N. S. </a:t>
            </a:r>
            <a:r>
              <a:rPr lang="en-US" sz="1000" dirty="0" err="1" smtClean="0">
                <a:latin typeface="Baskerville"/>
                <a:cs typeface="Baskerville"/>
              </a:rPr>
              <a:t>Diffengaugh</a:t>
            </a:r>
            <a:r>
              <a:rPr lang="en-US" sz="1000" dirty="0" smtClean="0">
                <a:latin typeface="Baskerville"/>
                <a:cs typeface="Baskerville"/>
              </a:rPr>
              <a:t>, and A. </a:t>
            </a:r>
            <a:r>
              <a:rPr lang="en-US" sz="1000" dirty="0" err="1" smtClean="0">
                <a:latin typeface="Baskerville"/>
                <a:cs typeface="Baskerville"/>
              </a:rPr>
              <a:t>Gluhovsky</a:t>
            </a:r>
            <a:r>
              <a:rPr lang="en-US" sz="1000" dirty="0" smtClean="0">
                <a:latin typeface="Baskerville"/>
                <a:cs typeface="Baskerville"/>
              </a:rPr>
              <a:t>, 2009: Transient response of severe thunderstorm</a:t>
            </a:r>
          </a:p>
          <a:p>
            <a:r>
              <a:rPr lang="en-US" sz="1000" dirty="0">
                <a:latin typeface="Baskerville"/>
                <a:cs typeface="Baskerville"/>
              </a:rPr>
              <a:t>f</a:t>
            </a:r>
            <a:r>
              <a:rPr lang="en-US" sz="1000" dirty="0" smtClean="0">
                <a:latin typeface="Baskerville"/>
                <a:cs typeface="Baskerville"/>
              </a:rPr>
              <a:t>orcing to elevated greenhouse gas concentrations.  </a:t>
            </a:r>
            <a:r>
              <a:rPr lang="en-US" sz="1000" i="1" dirty="0" err="1" smtClean="0">
                <a:latin typeface="Baskerville"/>
                <a:cs typeface="Baskerville"/>
              </a:rPr>
              <a:t>Geophys</a:t>
            </a:r>
            <a:r>
              <a:rPr lang="en-US" sz="1000" i="1" dirty="0" smtClean="0">
                <a:latin typeface="Baskerville"/>
                <a:cs typeface="Baskerville"/>
              </a:rPr>
              <a:t>. Res. </a:t>
            </a:r>
            <a:r>
              <a:rPr lang="en-US" sz="1000" i="1" dirty="0" err="1" smtClean="0">
                <a:latin typeface="Baskerville"/>
                <a:cs typeface="Baskerville"/>
              </a:rPr>
              <a:t>Lett</a:t>
            </a:r>
            <a:r>
              <a:rPr lang="en-US" sz="1000" i="1" dirty="0" smtClean="0">
                <a:latin typeface="Baskerville"/>
                <a:cs typeface="Baskerville"/>
              </a:rPr>
              <a:t>.</a:t>
            </a:r>
            <a:r>
              <a:rPr lang="en-US" sz="1000" dirty="0" smtClean="0">
                <a:latin typeface="Baskerville"/>
                <a:cs typeface="Baskerville"/>
              </a:rPr>
              <a:t>, </a:t>
            </a:r>
            <a:r>
              <a:rPr lang="en-US" sz="1000" b="1" dirty="0" smtClean="0">
                <a:latin typeface="Baskerville"/>
                <a:cs typeface="Baskerville"/>
              </a:rPr>
              <a:t>36</a:t>
            </a:r>
            <a:r>
              <a:rPr lang="en-US" sz="1000" dirty="0" smtClean="0">
                <a:latin typeface="Baskerville"/>
                <a:cs typeface="Baskerville"/>
              </a:rPr>
              <a:t>, L01703, </a:t>
            </a:r>
          </a:p>
          <a:p>
            <a:r>
              <a:rPr lang="en-US" sz="1000" dirty="0" smtClean="0">
                <a:latin typeface="Baskerville"/>
                <a:cs typeface="Baskerville"/>
              </a:rPr>
              <a:t>doi:10.1029/2008GL036203.</a:t>
            </a:r>
            <a:endParaRPr lang="en-US" sz="1000" dirty="0">
              <a:latin typeface="Baskerville"/>
              <a:cs typeface="Baskervill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bg1">
              <a:lumMod val="85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Peterson</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(2011)</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Observed Changes in Surface Energy over Land</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p:cNvPicPr>
          <p:nvPr/>
        </p:nvPicPr>
        <p:blipFill>
          <a:blip r:embed="rId2"/>
          <a:srcRect l="4898"/>
          <a:stretch>
            <a:fillRect/>
          </a:stretch>
        </p:blipFill>
        <p:spPr>
          <a:xfrm>
            <a:off x="113861" y="1344010"/>
            <a:ext cx="3118104" cy="2286000"/>
          </a:xfrm>
          <a:prstGeom prst="rect">
            <a:avLst/>
          </a:prstGeom>
        </p:spPr>
      </p:pic>
      <p:pic>
        <p:nvPicPr>
          <p:cNvPr id="6" name="Picture 5"/>
          <p:cNvPicPr>
            <a:picLocks noChangeAspect="1"/>
          </p:cNvPicPr>
          <p:nvPr/>
        </p:nvPicPr>
        <p:blipFill>
          <a:blip r:embed="rId3"/>
          <a:stretch>
            <a:fillRect/>
          </a:stretch>
        </p:blipFill>
        <p:spPr>
          <a:xfrm>
            <a:off x="3372509" y="1344010"/>
            <a:ext cx="3113874" cy="2286000"/>
          </a:xfrm>
          <a:prstGeom prst="rect">
            <a:avLst/>
          </a:prstGeom>
        </p:spPr>
      </p:pic>
      <p:pic>
        <p:nvPicPr>
          <p:cNvPr id="7" name="Picture 6"/>
          <p:cNvPicPr>
            <a:picLocks/>
          </p:cNvPicPr>
          <p:nvPr/>
        </p:nvPicPr>
        <p:blipFill>
          <a:blip r:embed="rId4"/>
          <a:stretch>
            <a:fillRect/>
          </a:stretch>
        </p:blipFill>
        <p:spPr>
          <a:xfrm>
            <a:off x="254405" y="3766645"/>
            <a:ext cx="3118104" cy="2286000"/>
          </a:xfrm>
          <a:prstGeom prst="rect">
            <a:avLst/>
          </a:prstGeom>
        </p:spPr>
      </p:pic>
      <p:sp>
        <p:nvSpPr>
          <p:cNvPr id="8" name="TextBox 7"/>
          <p:cNvSpPr txBox="1"/>
          <p:nvPr/>
        </p:nvSpPr>
        <p:spPr>
          <a:xfrm>
            <a:off x="5483303" y="4808483"/>
            <a:ext cx="3429892" cy="1815882"/>
          </a:xfrm>
          <a:prstGeom prst="rect">
            <a:avLst/>
          </a:prstGeom>
          <a:solidFill>
            <a:schemeClr val="accent2">
              <a:lumMod val="20000"/>
              <a:lumOff val="80000"/>
            </a:schemeClr>
          </a:solidFill>
          <a:ln w="12700" cmpd="sng">
            <a:solidFill>
              <a:schemeClr val="tx1"/>
            </a:solidFill>
          </a:ln>
        </p:spPr>
        <p:txBody>
          <a:bodyPr wrap="square" rtlCol="0">
            <a:spAutoFit/>
          </a:bodyPr>
          <a:lstStyle/>
          <a:p>
            <a:r>
              <a:rPr lang="en-US" sz="1400" b="1" u="sng" dirty="0" smtClean="0">
                <a:latin typeface="Baskerville"/>
                <a:cs typeface="Baskerville"/>
              </a:rPr>
              <a:t>Trends in Various Quantities:</a:t>
            </a:r>
          </a:p>
          <a:p>
            <a:r>
              <a:rPr lang="en-US" sz="1400" i="1" dirty="0" smtClean="0">
                <a:latin typeface="Baskerville"/>
                <a:cs typeface="Baskerville"/>
              </a:rPr>
              <a:t>Specific Humidity over Land</a:t>
            </a:r>
            <a:r>
              <a:rPr lang="en-US" sz="1400" dirty="0" smtClean="0">
                <a:latin typeface="Baskerville"/>
                <a:cs typeface="Baskerville"/>
              </a:rPr>
              <a:t>:  0.11 </a:t>
            </a:r>
            <a:r>
              <a:rPr lang="en-US" sz="1400" dirty="0" err="1" smtClean="0">
                <a:latin typeface="Baskerville"/>
                <a:cs typeface="Baskerville"/>
              </a:rPr>
              <a:t>g</a:t>
            </a:r>
            <a:r>
              <a:rPr lang="en-US" sz="1400" dirty="0" smtClean="0">
                <a:latin typeface="Baskerville"/>
                <a:cs typeface="Baskerville"/>
              </a:rPr>
              <a:t>/kg/decade</a:t>
            </a:r>
          </a:p>
          <a:p>
            <a:r>
              <a:rPr lang="en-US" sz="1400" i="1" dirty="0" smtClean="0">
                <a:latin typeface="Baskerville"/>
                <a:cs typeface="Baskerville"/>
              </a:rPr>
              <a:t>Land surface temperature</a:t>
            </a:r>
            <a:r>
              <a:rPr lang="en-US" sz="1400" dirty="0" smtClean="0">
                <a:latin typeface="Baskerville"/>
                <a:cs typeface="Baskerville"/>
              </a:rPr>
              <a:t>:  0.291 K/decade</a:t>
            </a:r>
          </a:p>
          <a:p>
            <a:r>
              <a:rPr lang="en-US" sz="1400" i="1" dirty="0" smtClean="0">
                <a:latin typeface="Baskerville"/>
                <a:cs typeface="Baskerville"/>
              </a:rPr>
              <a:t>Ocean surface temperature</a:t>
            </a:r>
            <a:r>
              <a:rPr lang="en-US" sz="1400" dirty="0" smtClean="0">
                <a:latin typeface="Baskerville"/>
                <a:cs typeface="Baskerville"/>
              </a:rPr>
              <a:t>:  0.125 K/decade</a:t>
            </a:r>
          </a:p>
          <a:p>
            <a:r>
              <a:rPr lang="en-US" sz="1400" i="1" dirty="0" smtClean="0">
                <a:latin typeface="Baskerville"/>
                <a:cs typeface="Baskerville"/>
              </a:rPr>
              <a:t>Upper ocean heat content</a:t>
            </a:r>
            <a:r>
              <a:rPr lang="en-US" sz="1400" dirty="0" smtClean="0">
                <a:latin typeface="Baskerville"/>
                <a:cs typeface="Baskerville"/>
              </a:rPr>
              <a:t>:  3.7e20 J/decade</a:t>
            </a:r>
          </a:p>
          <a:p>
            <a:r>
              <a:rPr lang="en-US" sz="1400" i="1" dirty="0" smtClean="0">
                <a:latin typeface="Baskerville"/>
                <a:cs typeface="Baskerville"/>
              </a:rPr>
              <a:t>Latent heat</a:t>
            </a:r>
            <a:r>
              <a:rPr lang="en-US" sz="1400" dirty="0" smtClean="0">
                <a:latin typeface="Baskerville"/>
                <a:cs typeface="Baskerville"/>
              </a:rPr>
              <a:t>:  270 J/decade</a:t>
            </a:r>
          </a:p>
          <a:p>
            <a:r>
              <a:rPr lang="en-US" sz="1400" i="1" dirty="0" smtClean="0">
                <a:latin typeface="Baskerville"/>
                <a:cs typeface="Baskerville"/>
              </a:rPr>
              <a:t>Enthalpy</a:t>
            </a:r>
            <a:r>
              <a:rPr lang="en-US" sz="1400" dirty="0" smtClean="0">
                <a:latin typeface="Baskerville"/>
                <a:cs typeface="Baskerville"/>
              </a:rPr>
              <a:t>:  300 J/decade</a:t>
            </a:r>
          </a:p>
          <a:p>
            <a:r>
              <a:rPr lang="en-US" sz="1400" i="1" dirty="0" smtClean="0">
                <a:latin typeface="Baskerville"/>
                <a:cs typeface="Baskerville"/>
              </a:rPr>
              <a:t>Kinetic Energy</a:t>
            </a:r>
            <a:r>
              <a:rPr lang="en-US" sz="1400" dirty="0" smtClean="0">
                <a:latin typeface="Baskerville"/>
                <a:cs typeface="Baskerville"/>
              </a:rPr>
              <a:t>:  -0.63 J/decade</a:t>
            </a:r>
            <a:endParaRPr lang="en-US" sz="1400" dirty="0">
              <a:latin typeface="Baskerville"/>
              <a:cs typeface="Baskerville"/>
            </a:endParaRPr>
          </a:p>
        </p:txBody>
      </p:sp>
      <p:sp>
        <p:nvSpPr>
          <p:cNvPr id="10" name="TextBox 9"/>
          <p:cNvSpPr txBox="1"/>
          <p:nvPr/>
        </p:nvSpPr>
        <p:spPr>
          <a:xfrm>
            <a:off x="3284919" y="3663401"/>
            <a:ext cx="3561004" cy="738664"/>
          </a:xfrm>
          <a:prstGeom prst="rect">
            <a:avLst/>
          </a:prstGeom>
          <a:noFill/>
        </p:spPr>
        <p:txBody>
          <a:bodyPr wrap="square" rtlCol="0">
            <a:spAutoFit/>
          </a:bodyPr>
          <a:lstStyle/>
          <a:p>
            <a:r>
              <a:rPr lang="en-US" sz="1400" dirty="0" smtClean="0">
                <a:latin typeface="Baskerville"/>
                <a:cs typeface="Baskerville"/>
              </a:rPr>
              <a:t>Heat content (includes moisture) has increased over much of the globe with some areas of decrease (e.g., Australia).</a:t>
            </a:r>
            <a:endParaRPr lang="en-US" sz="1400" dirty="0">
              <a:latin typeface="Baskerville"/>
              <a:cs typeface="Baskerville"/>
            </a:endParaRPr>
          </a:p>
        </p:txBody>
      </p:sp>
      <p:cxnSp>
        <p:nvCxnSpPr>
          <p:cNvPr id="12" name="Straight Arrow Connector 11"/>
          <p:cNvCxnSpPr/>
          <p:nvPr/>
        </p:nvCxnSpPr>
        <p:spPr>
          <a:xfrm flipV="1">
            <a:off x="2925379" y="4186621"/>
            <a:ext cx="447130" cy="420413"/>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270031" y="6052645"/>
            <a:ext cx="917213" cy="276999"/>
          </a:xfrm>
          <a:prstGeom prst="rect">
            <a:avLst/>
          </a:prstGeom>
          <a:noFill/>
        </p:spPr>
        <p:txBody>
          <a:bodyPr wrap="none" rtlCol="0">
            <a:spAutoFit/>
          </a:bodyPr>
          <a:lstStyle/>
          <a:p>
            <a:r>
              <a:rPr lang="en-US" sz="1200" b="1" u="sng" dirty="0" smtClean="0">
                <a:latin typeface="Baskerville"/>
                <a:cs typeface="Baskerville"/>
              </a:rPr>
              <a:t>FIGURE 1</a:t>
            </a:r>
            <a:endParaRPr lang="en-US" sz="1200" b="1" u="sng" dirty="0">
              <a:latin typeface="Baskerville"/>
              <a:cs typeface="Baskerville"/>
            </a:endParaRPr>
          </a:p>
        </p:txBody>
      </p:sp>
      <p:sp>
        <p:nvSpPr>
          <p:cNvPr id="16" name="TextBox 15"/>
          <p:cNvSpPr txBox="1"/>
          <p:nvPr/>
        </p:nvSpPr>
        <p:spPr>
          <a:xfrm>
            <a:off x="0" y="6329644"/>
            <a:ext cx="5211683" cy="400110"/>
          </a:xfrm>
          <a:prstGeom prst="rect">
            <a:avLst/>
          </a:prstGeom>
          <a:noFill/>
        </p:spPr>
        <p:txBody>
          <a:bodyPr wrap="none" rtlCol="0">
            <a:spAutoFit/>
          </a:bodyPr>
          <a:lstStyle/>
          <a:p>
            <a:r>
              <a:rPr lang="en-US" sz="1000" dirty="0" smtClean="0">
                <a:latin typeface="Baskerville"/>
                <a:cs typeface="Baskerville"/>
              </a:rPr>
              <a:t>Peterson, T. C., K. M. Willett, and P. W. Thorne, 2011:  Observed changes in surface atmospheric</a:t>
            </a:r>
          </a:p>
          <a:p>
            <a:r>
              <a:rPr lang="en-US" sz="1000" dirty="0" smtClean="0">
                <a:latin typeface="Baskerville"/>
                <a:cs typeface="Baskerville"/>
              </a:rPr>
              <a:t>energy over land.  </a:t>
            </a:r>
            <a:r>
              <a:rPr lang="en-US" sz="1000" i="1" dirty="0" err="1" smtClean="0">
                <a:latin typeface="Baskerville"/>
                <a:cs typeface="Baskerville"/>
              </a:rPr>
              <a:t>Geophys</a:t>
            </a:r>
            <a:r>
              <a:rPr lang="en-US" sz="1000" i="1" dirty="0" smtClean="0">
                <a:latin typeface="Baskerville"/>
                <a:cs typeface="Baskerville"/>
              </a:rPr>
              <a:t>. Res. </a:t>
            </a:r>
            <a:r>
              <a:rPr lang="en-US" sz="1000" i="1" dirty="0" err="1" smtClean="0">
                <a:latin typeface="Baskerville"/>
                <a:cs typeface="Baskerville"/>
              </a:rPr>
              <a:t>Lett</a:t>
            </a:r>
            <a:r>
              <a:rPr lang="en-US" sz="1000" i="1" dirty="0" smtClean="0">
                <a:latin typeface="Baskerville"/>
                <a:cs typeface="Baskerville"/>
              </a:rPr>
              <a:t>.</a:t>
            </a:r>
            <a:r>
              <a:rPr lang="en-US" sz="1000" dirty="0" smtClean="0">
                <a:latin typeface="Baskerville"/>
                <a:cs typeface="Baskerville"/>
              </a:rPr>
              <a:t>, </a:t>
            </a:r>
            <a:r>
              <a:rPr lang="en-US" sz="1000" b="1" dirty="0" smtClean="0">
                <a:latin typeface="Baskerville"/>
                <a:cs typeface="Baskerville"/>
              </a:rPr>
              <a:t>38, </a:t>
            </a:r>
            <a:r>
              <a:rPr lang="en-US" sz="1000" dirty="0" smtClean="0">
                <a:latin typeface="Baskerville"/>
                <a:cs typeface="Baskerville"/>
              </a:rPr>
              <a:t>L16707, doi:10.1029/2011GL048442.</a:t>
            </a:r>
            <a:endParaRPr lang="en-US" sz="1000" dirty="0">
              <a:latin typeface="Baskerville"/>
              <a:cs typeface="Baskervill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867104" y="52554"/>
            <a:ext cx="7436068" cy="1007241"/>
          </a:xfrm>
          <a:prstGeom prst="rect">
            <a:avLst/>
          </a:prstGeom>
          <a:solidFill>
            <a:schemeClr val="accent5">
              <a:lumMod val="20000"/>
              <a:lumOff val="80000"/>
            </a:schemeClr>
          </a:solidFill>
          <a:ln w="12700" cap="flat" cmpd="sng" algn="ctr">
            <a:solidFill>
              <a:schemeClr val="tx1"/>
            </a:solidFill>
            <a:prstDash val="solid"/>
            <a:roun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i="1" dirty="0" smtClean="0">
                <a:solidFill>
                  <a:schemeClr val="tx1"/>
                </a:solidFill>
                <a:latin typeface="Baskerville"/>
                <a:ea typeface="+mj-ea"/>
                <a:cs typeface="Baskerville"/>
              </a:rPr>
              <a:t>Del </a:t>
            </a:r>
            <a:r>
              <a:rPr lang="en-US" sz="2800" b="1" i="1" dirty="0" err="1" smtClean="0">
                <a:solidFill>
                  <a:schemeClr val="tx1"/>
                </a:solidFill>
                <a:latin typeface="Baskerville"/>
                <a:ea typeface="+mj-ea"/>
                <a:cs typeface="Baskerville"/>
              </a:rPr>
              <a:t>Genio</a:t>
            </a:r>
            <a:r>
              <a:rPr kumimoji="0" lang="en-US" sz="2800" b="1" i="1" u="none" strike="noStrike" kern="1200" cap="none" spc="0" normalizeH="0" noProof="0" dirty="0" smtClean="0">
                <a:ln>
                  <a:noFill/>
                </a:ln>
                <a:solidFill>
                  <a:schemeClr val="tx1"/>
                </a:solidFill>
                <a:effectLst/>
                <a:uLnTx/>
                <a:uFillTx/>
                <a:latin typeface="Baskerville"/>
                <a:ea typeface="+mj-ea"/>
                <a:cs typeface="Baskerville"/>
              </a:rPr>
              <a:t> </a:t>
            </a:r>
            <a:r>
              <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rPr>
              <a:t>et al. (2007)</a:t>
            </a:r>
            <a:r>
              <a:rPr kumimoji="0" lang="en-US" sz="2800" b="1" i="0" u="none" strike="noStrike" kern="1200" cap="none" spc="0" normalizeH="0" baseline="0" noProof="0" dirty="0" smtClean="0">
                <a:ln>
                  <a:noFill/>
                </a:ln>
                <a:solidFill>
                  <a:schemeClr val="tx1"/>
                </a:solidFill>
                <a:effectLst/>
                <a:uLnTx/>
                <a:uFillTx/>
                <a:latin typeface="Baskerville"/>
                <a:ea typeface="+mj-ea"/>
                <a:cs typeface="Baskerville"/>
              </a:rPr>
              <a:t> – More Moist </a:t>
            </a:r>
            <a:r>
              <a:rPr lang="en-US" sz="2800" b="1" dirty="0" smtClean="0">
                <a:solidFill>
                  <a:schemeClr val="tx1"/>
                </a:solidFill>
                <a:latin typeface="Baskerville"/>
                <a:ea typeface="+mj-ea"/>
                <a:cs typeface="Baskerville"/>
              </a:rPr>
              <a:t>C</a:t>
            </a:r>
            <a:r>
              <a:rPr kumimoji="0" lang="en-US" sz="2800" b="1" i="0" u="none" strike="noStrike" kern="1200" cap="none" spc="0" normalizeH="0" baseline="0" noProof="0" dirty="0" err="1" smtClean="0">
                <a:ln>
                  <a:noFill/>
                </a:ln>
                <a:solidFill>
                  <a:schemeClr val="tx1"/>
                </a:solidFill>
                <a:effectLst/>
                <a:uLnTx/>
                <a:uFillTx/>
                <a:latin typeface="Baskerville"/>
                <a:ea typeface="+mj-ea"/>
                <a:cs typeface="Baskerville"/>
              </a:rPr>
              <a:t>onvection</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in a Future </a:t>
            </a:r>
            <a:r>
              <a:rPr lang="en-US" sz="2800" b="1" dirty="0" smtClean="0">
                <a:solidFill>
                  <a:schemeClr val="tx1"/>
                </a:solidFill>
                <a:latin typeface="Baskerville"/>
                <a:ea typeface="+mj-ea"/>
                <a:cs typeface="Baskerville"/>
              </a:rPr>
              <a:t>W</a:t>
            </a:r>
            <a:r>
              <a:rPr kumimoji="0" lang="en-US" sz="2800" b="1" i="0" u="none" strike="noStrike" kern="1200" cap="none" spc="0" normalizeH="0" noProof="0" dirty="0" err="1" smtClean="0">
                <a:ln>
                  <a:noFill/>
                </a:ln>
                <a:solidFill>
                  <a:schemeClr val="tx1"/>
                </a:solidFill>
                <a:effectLst/>
                <a:uLnTx/>
                <a:uFillTx/>
                <a:latin typeface="Baskerville"/>
                <a:ea typeface="+mj-ea"/>
                <a:cs typeface="Baskerville"/>
              </a:rPr>
              <a:t>armer</a:t>
            </a:r>
            <a:r>
              <a:rPr kumimoji="0" lang="en-US" sz="2800" b="1" i="0" u="none" strike="noStrike" kern="1200" cap="none" spc="0" normalizeH="0" noProof="0" dirty="0" smtClean="0">
                <a:ln>
                  <a:noFill/>
                </a:ln>
                <a:solidFill>
                  <a:schemeClr val="tx1"/>
                </a:solidFill>
                <a:effectLst/>
                <a:uLnTx/>
                <a:uFillTx/>
                <a:latin typeface="Baskerville"/>
                <a:ea typeface="+mj-ea"/>
                <a:cs typeface="Baskerville"/>
              </a:rPr>
              <a:t> World</a:t>
            </a:r>
            <a:endParaRPr kumimoji="0" lang="en-US" sz="2800" b="1" i="1" u="none" strike="noStrike" kern="1200" cap="none" spc="0" normalizeH="0" baseline="0" noProof="0" dirty="0" smtClean="0">
              <a:ln>
                <a:noFill/>
              </a:ln>
              <a:solidFill>
                <a:schemeClr val="tx1"/>
              </a:solidFill>
              <a:effectLst/>
              <a:uLnTx/>
              <a:uFillTx/>
              <a:latin typeface="Baskerville"/>
              <a:ea typeface="+mj-ea"/>
              <a:cs typeface="Baskerville"/>
            </a:endParaRPr>
          </a:p>
        </p:txBody>
      </p:sp>
      <p:pic>
        <p:nvPicPr>
          <p:cNvPr id="5" name="Picture 4"/>
          <p:cNvPicPr>
            <a:picLocks noChangeAspect="1"/>
          </p:cNvPicPr>
          <p:nvPr/>
        </p:nvPicPr>
        <p:blipFill>
          <a:blip r:embed="rId2"/>
          <a:stretch>
            <a:fillRect/>
          </a:stretch>
        </p:blipFill>
        <p:spPr>
          <a:xfrm>
            <a:off x="567778" y="1371912"/>
            <a:ext cx="2428928" cy="3200400"/>
          </a:xfrm>
          <a:prstGeom prst="rect">
            <a:avLst/>
          </a:prstGeom>
        </p:spPr>
      </p:pic>
      <p:pic>
        <p:nvPicPr>
          <p:cNvPr id="6" name="Picture 5"/>
          <p:cNvPicPr>
            <a:picLocks noChangeAspect="1"/>
          </p:cNvPicPr>
          <p:nvPr/>
        </p:nvPicPr>
        <p:blipFill>
          <a:blip r:embed="rId3"/>
          <a:stretch>
            <a:fillRect/>
          </a:stretch>
        </p:blipFill>
        <p:spPr>
          <a:xfrm>
            <a:off x="4948319" y="1371912"/>
            <a:ext cx="3506209" cy="2743200"/>
          </a:xfrm>
          <a:prstGeom prst="rect">
            <a:avLst/>
          </a:prstGeom>
        </p:spPr>
      </p:pic>
      <p:sp>
        <p:nvSpPr>
          <p:cNvPr id="7" name="TextBox 6"/>
          <p:cNvSpPr txBox="1"/>
          <p:nvPr/>
        </p:nvSpPr>
        <p:spPr>
          <a:xfrm>
            <a:off x="332829" y="4685862"/>
            <a:ext cx="3506789" cy="1384995"/>
          </a:xfrm>
          <a:prstGeom prst="rect">
            <a:avLst/>
          </a:prstGeom>
          <a:solidFill>
            <a:srgbClr val="F5FF7B"/>
          </a:solidFill>
          <a:ln w="25400" cap="flat" cmpd="sng" algn="ctr">
            <a:solidFill>
              <a:schemeClr val="tx1"/>
            </a:solidFill>
            <a:prstDash val="solid"/>
            <a:round/>
            <a:headEnd type="none" w="med" len="med"/>
            <a:tailEnd type="none" w="med" len="med"/>
          </a:ln>
        </p:spPr>
        <p:txBody>
          <a:bodyPr wrap="none" rtlCol="0">
            <a:spAutoFit/>
          </a:bodyPr>
          <a:lstStyle/>
          <a:p>
            <a:pPr>
              <a:buFontTx/>
              <a:buChar char="-"/>
            </a:pPr>
            <a:r>
              <a:rPr lang="en-US" sz="1400" b="1" dirty="0" smtClean="0">
                <a:latin typeface="Baskerville"/>
                <a:cs typeface="Baskerville"/>
              </a:rPr>
              <a:t> Freezing level rises by ~30 </a:t>
            </a:r>
            <a:r>
              <a:rPr lang="en-US" sz="1400" b="1" dirty="0" err="1" smtClean="0">
                <a:latin typeface="Baskerville"/>
                <a:cs typeface="Baskerville"/>
              </a:rPr>
              <a:t>mb</a:t>
            </a:r>
            <a:r>
              <a:rPr lang="en-US" sz="1400" b="1" dirty="0" smtClean="0">
                <a:latin typeface="Baskerville"/>
                <a:cs typeface="Baskerville"/>
              </a:rPr>
              <a:t>.</a:t>
            </a:r>
          </a:p>
          <a:p>
            <a:pPr>
              <a:buFontTx/>
              <a:buChar char="-"/>
            </a:pPr>
            <a:r>
              <a:rPr lang="en-US" sz="1400" b="1" dirty="0" smtClean="0">
                <a:latin typeface="Baskerville"/>
                <a:cs typeface="Baskerville"/>
              </a:rPr>
              <a:t> The higher freezing levels also assist</a:t>
            </a:r>
          </a:p>
          <a:p>
            <a:r>
              <a:rPr lang="en-US" sz="1400" b="1" dirty="0" smtClean="0">
                <a:latin typeface="Baskerville"/>
                <a:cs typeface="Baskerville"/>
              </a:rPr>
              <a:t>further acceleration of buoyant parcels</a:t>
            </a:r>
          </a:p>
          <a:p>
            <a:r>
              <a:rPr lang="en-US" sz="1400" b="1" dirty="0" smtClean="0">
                <a:latin typeface="Baskerville"/>
                <a:cs typeface="Baskerville"/>
              </a:rPr>
              <a:t>in the mid-troposphere.</a:t>
            </a:r>
          </a:p>
          <a:p>
            <a:pPr>
              <a:buFontTx/>
              <a:buChar char="-"/>
            </a:pPr>
            <a:r>
              <a:rPr lang="en-US" sz="1400" b="1" dirty="0" smtClean="0">
                <a:latin typeface="Baskerville"/>
                <a:cs typeface="Baskerville"/>
              </a:rPr>
              <a:t> Warmer climate updraft speeds </a:t>
            </a:r>
          </a:p>
          <a:p>
            <a:r>
              <a:rPr lang="en-US" sz="1400" b="1" dirty="0" smtClean="0">
                <a:latin typeface="Baskerville"/>
                <a:cs typeface="Baskerville"/>
              </a:rPr>
              <a:t>increase by ~1 </a:t>
            </a:r>
            <a:r>
              <a:rPr lang="en-US" sz="1400" b="1" dirty="0" err="1" smtClean="0">
                <a:latin typeface="Baskerville"/>
                <a:cs typeface="Baskerville"/>
              </a:rPr>
              <a:t>m/s</a:t>
            </a:r>
            <a:r>
              <a:rPr lang="en-US" sz="1400" b="1" dirty="0" smtClean="0">
                <a:latin typeface="Baskerville"/>
                <a:cs typeface="Baskerville"/>
              </a:rPr>
              <a:t>.</a:t>
            </a:r>
            <a:endParaRPr lang="en-US" sz="1400" b="1" dirty="0">
              <a:latin typeface="Baskerville"/>
              <a:cs typeface="Baskerville"/>
            </a:endParaRPr>
          </a:p>
        </p:txBody>
      </p:sp>
      <p:sp>
        <p:nvSpPr>
          <p:cNvPr id="9" name="TextBox 8"/>
          <p:cNvSpPr txBox="1"/>
          <p:nvPr/>
        </p:nvSpPr>
        <p:spPr>
          <a:xfrm>
            <a:off x="4361793" y="6377409"/>
            <a:ext cx="4660250" cy="400110"/>
          </a:xfrm>
          <a:prstGeom prst="rect">
            <a:avLst/>
          </a:prstGeom>
          <a:noFill/>
        </p:spPr>
        <p:txBody>
          <a:bodyPr wrap="none" rtlCol="0">
            <a:spAutoFit/>
          </a:bodyPr>
          <a:lstStyle/>
          <a:p>
            <a:r>
              <a:rPr lang="en-US" sz="1000" dirty="0" smtClean="0">
                <a:latin typeface="Baskerville"/>
                <a:cs typeface="Baskerville"/>
              </a:rPr>
              <a:t>Del </a:t>
            </a:r>
            <a:r>
              <a:rPr lang="en-US" sz="1000" dirty="0" err="1" smtClean="0">
                <a:latin typeface="Baskerville"/>
                <a:cs typeface="Baskerville"/>
              </a:rPr>
              <a:t>Genio</a:t>
            </a:r>
            <a:r>
              <a:rPr lang="en-US" sz="1000" dirty="0" smtClean="0">
                <a:latin typeface="Baskerville"/>
                <a:cs typeface="Baskerville"/>
              </a:rPr>
              <a:t>, A. D., M.-S. Yao, and J. Jonas, 2007:  Will moist convection be stronger in a</a:t>
            </a:r>
          </a:p>
          <a:p>
            <a:r>
              <a:rPr lang="en-US" sz="1000" dirty="0" smtClean="0">
                <a:latin typeface="Baskerville"/>
                <a:cs typeface="Baskerville"/>
              </a:rPr>
              <a:t>warmer climate?  </a:t>
            </a:r>
            <a:r>
              <a:rPr lang="en-US" sz="1000" i="1" dirty="0" err="1" smtClean="0">
                <a:latin typeface="Baskerville"/>
                <a:cs typeface="Baskerville"/>
              </a:rPr>
              <a:t>Geophys</a:t>
            </a:r>
            <a:r>
              <a:rPr lang="en-US" sz="1000" i="1" dirty="0" smtClean="0">
                <a:latin typeface="Baskerville"/>
                <a:cs typeface="Baskerville"/>
              </a:rPr>
              <a:t>. Res. </a:t>
            </a:r>
            <a:r>
              <a:rPr lang="en-US" sz="1000" i="1" dirty="0" err="1" smtClean="0">
                <a:latin typeface="Baskerville"/>
                <a:cs typeface="Baskerville"/>
              </a:rPr>
              <a:t>Lett</a:t>
            </a:r>
            <a:r>
              <a:rPr lang="en-US" sz="1000" i="1" dirty="0" smtClean="0">
                <a:latin typeface="Baskerville"/>
                <a:cs typeface="Baskerville"/>
              </a:rPr>
              <a:t>.</a:t>
            </a:r>
            <a:r>
              <a:rPr lang="en-US" sz="1000" dirty="0" smtClean="0">
                <a:latin typeface="Baskerville"/>
                <a:cs typeface="Baskerville"/>
              </a:rPr>
              <a:t>, </a:t>
            </a:r>
            <a:r>
              <a:rPr lang="en-US" sz="1000" b="1" dirty="0" smtClean="0">
                <a:latin typeface="Baskerville"/>
                <a:cs typeface="Baskerville"/>
              </a:rPr>
              <a:t>34</a:t>
            </a:r>
            <a:r>
              <a:rPr lang="en-US" sz="1000" dirty="0" smtClean="0">
                <a:latin typeface="Baskerville"/>
                <a:cs typeface="Baskerville"/>
              </a:rPr>
              <a:t>, L16703, DOIL10.1029/2007GL030525.</a:t>
            </a:r>
            <a:endParaRPr lang="en-US" sz="1000" dirty="0">
              <a:latin typeface="Baskerville"/>
              <a:cs typeface="Baskerville"/>
            </a:endParaRPr>
          </a:p>
        </p:txBody>
      </p:sp>
      <p:sp>
        <p:nvSpPr>
          <p:cNvPr id="10" name="TextBox 9"/>
          <p:cNvSpPr txBox="1"/>
          <p:nvPr/>
        </p:nvSpPr>
        <p:spPr>
          <a:xfrm>
            <a:off x="6953784" y="2049517"/>
            <a:ext cx="1500744" cy="738664"/>
          </a:xfrm>
          <a:prstGeom prst="rect">
            <a:avLst/>
          </a:prstGeom>
          <a:noFill/>
        </p:spPr>
        <p:txBody>
          <a:bodyPr wrap="none" rtlCol="0">
            <a:spAutoFit/>
          </a:bodyPr>
          <a:lstStyle/>
          <a:p>
            <a:r>
              <a:rPr lang="en-US" sz="1400" b="1" i="1" dirty="0" smtClean="0">
                <a:latin typeface="Baskerville"/>
                <a:cs typeface="Baskerville"/>
              </a:rPr>
              <a:t>Updraft speeds</a:t>
            </a:r>
          </a:p>
          <a:p>
            <a:r>
              <a:rPr lang="en-US" sz="1400" b="1" i="1" dirty="0" smtClean="0">
                <a:latin typeface="Baskerville"/>
                <a:cs typeface="Baskerville"/>
              </a:rPr>
              <a:t>at the freezing </a:t>
            </a:r>
          </a:p>
          <a:p>
            <a:r>
              <a:rPr lang="en-US" sz="1400" b="1" i="1" dirty="0" smtClean="0">
                <a:latin typeface="Baskerville"/>
                <a:cs typeface="Baskerville"/>
              </a:rPr>
              <a:t>level.</a:t>
            </a:r>
            <a:endParaRPr lang="en-US" sz="1400" b="1" i="1" dirty="0">
              <a:latin typeface="Baskerville"/>
              <a:cs typeface="Baskerville"/>
            </a:endParaRPr>
          </a:p>
        </p:txBody>
      </p:sp>
      <p:sp>
        <p:nvSpPr>
          <p:cNvPr id="11" name="TextBox 10"/>
          <p:cNvSpPr txBox="1"/>
          <p:nvPr/>
        </p:nvSpPr>
        <p:spPr>
          <a:xfrm>
            <a:off x="4669569" y="4470419"/>
            <a:ext cx="4352474" cy="1600438"/>
          </a:xfrm>
          <a:prstGeom prst="rect">
            <a:avLst/>
          </a:prstGeom>
          <a:solidFill>
            <a:srgbClr val="F5FF7B"/>
          </a:solidFill>
          <a:ln w="25400" cap="flat" cmpd="sng" algn="ctr">
            <a:solidFill>
              <a:schemeClr val="tx1"/>
            </a:solidFill>
            <a:prstDash val="solid"/>
            <a:round/>
            <a:headEnd type="none" w="med" len="med"/>
            <a:tailEnd type="none" w="med" len="med"/>
          </a:ln>
        </p:spPr>
        <p:txBody>
          <a:bodyPr wrap="none" rtlCol="0">
            <a:spAutoFit/>
          </a:bodyPr>
          <a:lstStyle/>
          <a:p>
            <a:pPr>
              <a:buFontTx/>
              <a:buChar char="-"/>
            </a:pPr>
            <a:r>
              <a:rPr lang="en-US" sz="1400" b="1" dirty="0" smtClean="0">
                <a:latin typeface="Baskerville"/>
                <a:cs typeface="Baskerville"/>
              </a:rPr>
              <a:t> Shift in the mean and in variance, but there is</a:t>
            </a:r>
          </a:p>
          <a:p>
            <a:r>
              <a:rPr lang="en-US" sz="1400" b="1" dirty="0" smtClean="0">
                <a:latin typeface="Baskerville"/>
                <a:cs typeface="Baskerville"/>
              </a:rPr>
              <a:t>overall less occurrence of updraft speeds &gt;</a:t>
            </a:r>
          </a:p>
          <a:p>
            <a:r>
              <a:rPr lang="en-US" sz="1400" b="1" dirty="0" smtClean="0">
                <a:latin typeface="Baskerville"/>
                <a:cs typeface="Baskerville"/>
              </a:rPr>
              <a:t>7 </a:t>
            </a:r>
            <a:r>
              <a:rPr lang="en-US" sz="1400" b="1" dirty="0" err="1" smtClean="0">
                <a:latin typeface="Baskerville"/>
                <a:cs typeface="Baskerville"/>
              </a:rPr>
              <a:t>m/s</a:t>
            </a:r>
            <a:r>
              <a:rPr lang="en-US" sz="1400" b="1" dirty="0" smtClean="0">
                <a:latin typeface="Baskerville"/>
                <a:cs typeface="Baskerville"/>
              </a:rPr>
              <a:t> in the warmer world.</a:t>
            </a:r>
          </a:p>
          <a:p>
            <a:pPr>
              <a:buFontTx/>
              <a:buChar char="-"/>
            </a:pPr>
            <a:r>
              <a:rPr lang="en-US" sz="1400" b="1" dirty="0" smtClean="0">
                <a:latin typeface="Baskerville"/>
                <a:cs typeface="Baskerville"/>
              </a:rPr>
              <a:t>However, frequency of high (&gt; 10 </a:t>
            </a:r>
            <a:r>
              <a:rPr lang="en-US" sz="1400" b="1" dirty="0" err="1" smtClean="0">
                <a:latin typeface="Baskerville"/>
                <a:cs typeface="Baskerville"/>
              </a:rPr>
              <a:t>m/s</a:t>
            </a:r>
            <a:r>
              <a:rPr lang="en-US" sz="1400" b="1" dirty="0" smtClean="0">
                <a:latin typeface="Baskerville"/>
                <a:cs typeface="Baskerville"/>
              </a:rPr>
              <a:t>) increases</a:t>
            </a:r>
          </a:p>
          <a:p>
            <a:r>
              <a:rPr lang="en-US" sz="1400" b="1" dirty="0" smtClean="0">
                <a:latin typeface="Baskerville"/>
                <a:cs typeface="Baskerville"/>
              </a:rPr>
              <a:t>in a warmer world (26% higher).</a:t>
            </a:r>
          </a:p>
          <a:p>
            <a:pPr>
              <a:buFontTx/>
              <a:buChar char="-"/>
            </a:pPr>
            <a:r>
              <a:rPr lang="en-US" sz="1400" b="1" dirty="0" smtClean="0">
                <a:latin typeface="Baskerville"/>
                <a:cs typeface="Baskerville"/>
              </a:rPr>
              <a:t>Empirically, this also means a higher frequency</a:t>
            </a:r>
          </a:p>
          <a:p>
            <a:r>
              <a:rPr lang="en-US" sz="1400" b="1" dirty="0" smtClean="0">
                <a:latin typeface="Baskerville"/>
                <a:cs typeface="Baskerville"/>
              </a:rPr>
              <a:t>of wildfires from more lightning strikes.</a:t>
            </a:r>
            <a:endParaRPr lang="en-US" sz="1400" b="1" dirty="0">
              <a:latin typeface="Baskerville"/>
              <a:cs typeface="Baskerville"/>
            </a:endParaRPr>
          </a:p>
        </p:txBody>
      </p:sp>
      <p:sp>
        <p:nvSpPr>
          <p:cNvPr id="12" name="TextBox 11"/>
          <p:cNvSpPr txBox="1"/>
          <p:nvPr/>
        </p:nvSpPr>
        <p:spPr>
          <a:xfrm>
            <a:off x="2642407" y="4326091"/>
            <a:ext cx="708597" cy="246221"/>
          </a:xfrm>
          <a:prstGeom prst="rect">
            <a:avLst/>
          </a:prstGeom>
          <a:noFill/>
        </p:spPr>
        <p:txBody>
          <a:bodyPr wrap="none" rtlCol="0">
            <a:spAutoFit/>
          </a:bodyPr>
          <a:lstStyle/>
          <a:p>
            <a:r>
              <a:rPr lang="en-US" sz="1000" b="1" i="1" dirty="0" smtClean="0">
                <a:latin typeface="Baskerville"/>
                <a:cs typeface="Baskerville"/>
              </a:rPr>
              <a:t>Figure 2</a:t>
            </a:r>
            <a:endParaRPr lang="en-US" sz="1000" b="1" i="1" dirty="0">
              <a:latin typeface="Baskerville"/>
              <a:cs typeface="Baskerville"/>
            </a:endParaRPr>
          </a:p>
        </p:txBody>
      </p:sp>
      <p:sp>
        <p:nvSpPr>
          <p:cNvPr id="13" name="TextBox 12"/>
          <p:cNvSpPr txBox="1"/>
          <p:nvPr/>
        </p:nvSpPr>
        <p:spPr>
          <a:xfrm>
            <a:off x="7594575" y="3992001"/>
            <a:ext cx="708597" cy="246221"/>
          </a:xfrm>
          <a:prstGeom prst="rect">
            <a:avLst/>
          </a:prstGeom>
          <a:noFill/>
        </p:spPr>
        <p:txBody>
          <a:bodyPr wrap="none" rtlCol="0">
            <a:spAutoFit/>
          </a:bodyPr>
          <a:lstStyle/>
          <a:p>
            <a:r>
              <a:rPr lang="en-US" sz="1000" b="1" i="1" dirty="0" smtClean="0">
                <a:latin typeface="Baskerville"/>
                <a:cs typeface="Baskerville"/>
              </a:rPr>
              <a:t>Figure 3</a:t>
            </a:r>
            <a:endParaRPr lang="en-US" sz="1000" b="1" i="1" dirty="0">
              <a:latin typeface="Baskerville"/>
              <a:cs typeface="Baskervill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846</TotalTime>
  <Words>3458</Words>
  <Application>Microsoft Macintosh PowerPoint</Application>
  <PresentationFormat>On-screen Show (4:3)</PresentationFormat>
  <Paragraphs>230</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ERRP Severe Wx Trends Literature Review - Slides</vt:lpstr>
      <vt:lpstr>Slide 2</vt:lpstr>
      <vt:lpstr>Slide 3</vt:lpstr>
      <vt:lpstr>Marsh et al. (2007) – Assessing N. America Severe Weather in the CCSM3</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AER,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ERRP Literature Review - Slides</dc:title>
  <dc:creator>Jason Furtado</dc:creator>
  <cp:lastModifiedBy>Jason Furtado</cp:lastModifiedBy>
  <cp:revision>79</cp:revision>
  <dcterms:created xsi:type="dcterms:W3CDTF">2013-06-13T18:18:02Z</dcterms:created>
  <dcterms:modified xsi:type="dcterms:W3CDTF">2013-06-13T18:47:49Z</dcterms:modified>
</cp:coreProperties>
</file>