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00" r:id="rId2"/>
    <p:sldId id="979" r:id="rId3"/>
    <p:sldId id="986" r:id="rId4"/>
    <p:sldId id="996" r:id="rId5"/>
    <p:sldId id="952" r:id="rId6"/>
    <p:sldId id="965" r:id="rId7"/>
    <p:sldId id="1005" r:id="rId8"/>
    <p:sldId id="1007" r:id="rId9"/>
    <p:sldId id="1009" r:id="rId10"/>
    <p:sldId id="992" r:id="rId11"/>
    <p:sldId id="993" r:id="rId12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03FF"/>
    <a:srgbClr val="E0E500"/>
    <a:srgbClr val="EFF400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2" autoAdjust="0"/>
    <p:restoredTop sz="99140" autoAdjust="0"/>
  </p:normalViewPr>
  <p:slideViewPr>
    <p:cSldViewPr snapToGrid="0">
      <p:cViewPr varScale="1">
        <p:scale>
          <a:sx n="69" d="100"/>
          <a:sy n="69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56" y="-90"/>
      </p:cViewPr>
      <p:guideLst>
        <p:guide orient="horz" pos="2908"/>
        <p:guide pos="2184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6CB2AFC3-4DE6-4453-856E-7F7765A47416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B74B7F7E-4DE3-4DD2-83D2-9F299B19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31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C3FFD8C2-3688-458C-9F78-628CB20075B2}" type="datetimeFigureOut">
              <a:rPr lang="en-US" smtClean="0"/>
              <a:pPr/>
              <a:t>6/22/2014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D723017D-938D-4533-B812-C640AC2048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87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40 min of prepared content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“Increase my time serving the customer &amp; make it easy for them”</a:t>
            </a:r>
            <a:endParaRPr lang="en-US" sz="1600" dirty="0" smtClean="0"/>
          </a:p>
          <a:p>
            <a:pPr lvl="0"/>
            <a:r>
              <a:rPr lang="en-US" dirty="0" smtClean="0"/>
              <a:t>“Reduce my indemnity through fraud detection and loss control”</a:t>
            </a:r>
            <a:endParaRPr lang="en-US" sz="1600" dirty="0" smtClean="0"/>
          </a:p>
          <a:p>
            <a:pPr lvl="0"/>
            <a:r>
              <a:rPr lang="en-US" dirty="0" smtClean="0"/>
              <a:t>“Reduce clock time to stabilize my bulk reserves”</a:t>
            </a:r>
            <a:endParaRPr lang="en-US" sz="1600" dirty="0" smtClean="0"/>
          </a:p>
          <a:p>
            <a:pPr lvl="0"/>
            <a:r>
              <a:rPr lang="en-US" dirty="0" smtClean="0"/>
              <a:t>“Reduce operational risk through codifying the process”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2BC02-158A-E748-AADE-9FBB1E4D5C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426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0" y="6477000"/>
            <a:ext cx="1371600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fld id="{A39762D1-A0ED-4F10-8A4D-9CB7D784CF66}" type="slidenum">
              <a:rPr lang="en-US" sz="8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3733800" cy="4800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0"/>
          <p:cNvGrpSpPr/>
          <p:nvPr userDrawn="1"/>
        </p:nvGrpSpPr>
        <p:grpSpPr>
          <a:xfrm>
            <a:off x="8082319" y="2711183"/>
            <a:ext cx="836853" cy="2958352"/>
            <a:chOff x="7986405" y="2758566"/>
            <a:chExt cx="898326" cy="3208092"/>
          </a:xfrm>
        </p:grpSpPr>
        <p:sp>
          <p:nvSpPr>
            <p:cNvPr id="8" name="Freeform 7"/>
            <p:cNvSpPr/>
            <p:nvPr userDrawn="1"/>
          </p:nvSpPr>
          <p:spPr>
            <a:xfrm>
              <a:off x="7986405" y="3588138"/>
              <a:ext cx="898326" cy="719375"/>
            </a:xfrm>
            <a:custGeom>
              <a:avLst/>
              <a:gdLst>
                <a:gd name="connsiteX0" fmla="*/ 0 w 898326"/>
                <a:gd name="connsiteY0" fmla="*/ 149724 h 898326"/>
                <a:gd name="connsiteX1" fmla="*/ 43853 w 898326"/>
                <a:gd name="connsiteY1" fmla="*/ 43853 h 898326"/>
                <a:gd name="connsiteX2" fmla="*/ 149724 w 898326"/>
                <a:gd name="connsiteY2" fmla="*/ 0 h 898326"/>
                <a:gd name="connsiteX3" fmla="*/ 748602 w 898326"/>
                <a:gd name="connsiteY3" fmla="*/ 0 h 898326"/>
                <a:gd name="connsiteX4" fmla="*/ 854473 w 898326"/>
                <a:gd name="connsiteY4" fmla="*/ 43853 h 898326"/>
                <a:gd name="connsiteX5" fmla="*/ 898326 w 898326"/>
                <a:gd name="connsiteY5" fmla="*/ 149724 h 898326"/>
                <a:gd name="connsiteX6" fmla="*/ 898326 w 898326"/>
                <a:gd name="connsiteY6" fmla="*/ 748602 h 898326"/>
                <a:gd name="connsiteX7" fmla="*/ 854473 w 898326"/>
                <a:gd name="connsiteY7" fmla="*/ 854473 h 898326"/>
                <a:gd name="connsiteX8" fmla="*/ 748602 w 898326"/>
                <a:gd name="connsiteY8" fmla="*/ 898326 h 898326"/>
                <a:gd name="connsiteX9" fmla="*/ 149724 w 898326"/>
                <a:gd name="connsiteY9" fmla="*/ 898326 h 898326"/>
                <a:gd name="connsiteX10" fmla="*/ 43853 w 898326"/>
                <a:gd name="connsiteY10" fmla="*/ 854473 h 898326"/>
                <a:gd name="connsiteX11" fmla="*/ 0 w 898326"/>
                <a:gd name="connsiteY11" fmla="*/ 748602 h 898326"/>
                <a:gd name="connsiteX12" fmla="*/ 0 w 898326"/>
                <a:gd name="connsiteY12" fmla="*/ 149724 h 89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8326" h="898326">
                  <a:moveTo>
                    <a:pt x="0" y="149724"/>
                  </a:moveTo>
                  <a:cubicBezTo>
                    <a:pt x="0" y="110015"/>
                    <a:pt x="15775" y="71932"/>
                    <a:pt x="43853" y="43853"/>
                  </a:cubicBezTo>
                  <a:cubicBezTo>
                    <a:pt x="71932" y="15774"/>
                    <a:pt x="110015" y="0"/>
                    <a:pt x="149724" y="0"/>
                  </a:cubicBezTo>
                  <a:lnTo>
                    <a:pt x="748602" y="0"/>
                  </a:lnTo>
                  <a:cubicBezTo>
                    <a:pt x="788311" y="0"/>
                    <a:pt x="826394" y="15775"/>
                    <a:pt x="854473" y="43853"/>
                  </a:cubicBezTo>
                  <a:cubicBezTo>
                    <a:pt x="882552" y="71932"/>
                    <a:pt x="898326" y="110015"/>
                    <a:pt x="898326" y="149724"/>
                  </a:cubicBezTo>
                  <a:lnTo>
                    <a:pt x="898326" y="748602"/>
                  </a:lnTo>
                  <a:cubicBezTo>
                    <a:pt x="898326" y="788311"/>
                    <a:pt x="882552" y="826394"/>
                    <a:pt x="854473" y="854473"/>
                  </a:cubicBezTo>
                  <a:cubicBezTo>
                    <a:pt x="826394" y="882552"/>
                    <a:pt x="788311" y="898326"/>
                    <a:pt x="748602" y="898326"/>
                  </a:cubicBezTo>
                  <a:lnTo>
                    <a:pt x="149724" y="898326"/>
                  </a:lnTo>
                  <a:cubicBezTo>
                    <a:pt x="110015" y="898326"/>
                    <a:pt x="71932" y="882551"/>
                    <a:pt x="43853" y="854473"/>
                  </a:cubicBezTo>
                  <a:cubicBezTo>
                    <a:pt x="15774" y="826394"/>
                    <a:pt x="0" y="788311"/>
                    <a:pt x="0" y="748602"/>
                  </a:cubicBezTo>
                  <a:lnTo>
                    <a:pt x="0" y="149724"/>
                  </a:lnTo>
                  <a:close/>
                </a:path>
              </a:pathLst>
            </a:custGeom>
            <a:gradFill>
              <a:gsLst>
                <a:gs pos="0">
                  <a:srgbClr val="04617B"/>
                </a:gs>
                <a:gs pos="50000">
                  <a:srgbClr val="04617B">
                    <a:lumMod val="75000"/>
                  </a:srgbClr>
                </a:gs>
                <a:gs pos="100000">
                  <a:srgbClr val="5D7475"/>
                </a:gs>
              </a:gsLst>
              <a:lin ang="5400000" scaled="0"/>
            </a:gradFill>
            <a:ln w="25400" cap="flat" cmpd="sng" algn="ctr">
              <a:solidFill>
                <a:srgbClr val="04617B">
                  <a:lumMod val="75000"/>
                </a:srgb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50838" tIns="50838" rIns="50838" bIns="50838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986405" y="4417710"/>
              <a:ext cx="898326" cy="719375"/>
            </a:xfrm>
            <a:custGeom>
              <a:avLst/>
              <a:gdLst>
                <a:gd name="connsiteX0" fmla="*/ 0 w 898326"/>
                <a:gd name="connsiteY0" fmla="*/ 149724 h 898326"/>
                <a:gd name="connsiteX1" fmla="*/ 43853 w 898326"/>
                <a:gd name="connsiteY1" fmla="*/ 43853 h 898326"/>
                <a:gd name="connsiteX2" fmla="*/ 149724 w 898326"/>
                <a:gd name="connsiteY2" fmla="*/ 0 h 898326"/>
                <a:gd name="connsiteX3" fmla="*/ 748602 w 898326"/>
                <a:gd name="connsiteY3" fmla="*/ 0 h 898326"/>
                <a:gd name="connsiteX4" fmla="*/ 854473 w 898326"/>
                <a:gd name="connsiteY4" fmla="*/ 43853 h 898326"/>
                <a:gd name="connsiteX5" fmla="*/ 898326 w 898326"/>
                <a:gd name="connsiteY5" fmla="*/ 149724 h 898326"/>
                <a:gd name="connsiteX6" fmla="*/ 898326 w 898326"/>
                <a:gd name="connsiteY6" fmla="*/ 748602 h 898326"/>
                <a:gd name="connsiteX7" fmla="*/ 854473 w 898326"/>
                <a:gd name="connsiteY7" fmla="*/ 854473 h 898326"/>
                <a:gd name="connsiteX8" fmla="*/ 748602 w 898326"/>
                <a:gd name="connsiteY8" fmla="*/ 898326 h 898326"/>
                <a:gd name="connsiteX9" fmla="*/ 149724 w 898326"/>
                <a:gd name="connsiteY9" fmla="*/ 898326 h 898326"/>
                <a:gd name="connsiteX10" fmla="*/ 43853 w 898326"/>
                <a:gd name="connsiteY10" fmla="*/ 854473 h 898326"/>
                <a:gd name="connsiteX11" fmla="*/ 0 w 898326"/>
                <a:gd name="connsiteY11" fmla="*/ 748602 h 898326"/>
                <a:gd name="connsiteX12" fmla="*/ 0 w 898326"/>
                <a:gd name="connsiteY12" fmla="*/ 149724 h 89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8326" h="898326">
                  <a:moveTo>
                    <a:pt x="0" y="149724"/>
                  </a:moveTo>
                  <a:cubicBezTo>
                    <a:pt x="0" y="110015"/>
                    <a:pt x="15775" y="71932"/>
                    <a:pt x="43853" y="43853"/>
                  </a:cubicBezTo>
                  <a:cubicBezTo>
                    <a:pt x="71932" y="15774"/>
                    <a:pt x="110015" y="0"/>
                    <a:pt x="149724" y="0"/>
                  </a:cubicBezTo>
                  <a:lnTo>
                    <a:pt x="748602" y="0"/>
                  </a:lnTo>
                  <a:cubicBezTo>
                    <a:pt x="788311" y="0"/>
                    <a:pt x="826394" y="15775"/>
                    <a:pt x="854473" y="43853"/>
                  </a:cubicBezTo>
                  <a:cubicBezTo>
                    <a:pt x="882552" y="71932"/>
                    <a:pt x="898326" y="110015"/>
                    <a:pt x="898326" y="149724"/>
                  </a:cubicBezTo>
                  <a:lnTo>
                    <a:pt x="898326" y="748602"/>
                  </a:lnTo>
                  <a:cubicBezTo>
                    <a:pt x="898326" y="788311"/>
                    <a:pt x="882552" y="826394"/>
                    <a:pt x="854473" y="854473"/>
                  </a:cubicBezTo>
                  <a:cubicBezTo>
                    <a:pt x="826394" y="882552"/>
                    <a:pt x="788311" y="898326"/>
                    <a:pt x="748602" y="898326"/>
                  </a:cubicBezTo>
                  <a:lnTo>
                    <a:pt x="149724" y="898326"/>
                  </a:lnTo>
                  <a:cubicBezTo>
                    <a:pt x="110015" y="898326"/>
                    <a:pt x="71932" y="882551"/>
                    <a:pt x="43853" y="854473"/>
                  </a:cubicBezTo>
                  <a:cubicBezTo>
                    <a:pt x="15774" y="826394"/>
                    <a:pt x="0" y="788311"/>
                    <a:pt x="0" y="748602"/>
                  </a:cubicBezTo>
                  <a:lnTo>
                    <a:pt x="0" y="149724"/>
                  </a:lnTo>
                  <a:close/>
                </a:path>
              </a:pathLst>
            </a:custGeom>
            <a:gradFill>
              <a:gsLst>
                <a:gs pos="0">
                  <a:srgbClr val="04617B"/>
                </a:gs>
                <a:gs pos="50000">
                  <a:srgbClr val="04617B">
                    <a:lumMod val="75000"/>
                  </a:srgbClr>
                </a:gs>
                <a:gs pos="100000">
                  <a:srgbClr val="5D7475"/>
                </a:gs>
              </a:gsLst>
              <a:lin ang="5400000" scaled="0"/>
            </a:gradFill>
            <a:ln w="25400" cap="flat" cmpd="sng" algn="ctr">
              <a:solidFill>
                <a:srgbClr val="04617B">
                  <a:lumMod val="75000"/>
                </a:srgb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50838" tIns="50838" rIns="50838" bIns="50838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7986405" y="2758566"/>
              <a:ext cx="898326" cy="719375"/>
            </a:xfrm>
            <a:custGeom>
              <a:avLst/>
              <a:gdLst>
                <a:gd name="connsiteX0" fmla="*/ 0 w 898326"/>
                <a:gd name="connsiteY0" fmla="*/ 149724 h 898326"/>
                <a:gd name="connsiteX1" fmla="*/ 43853 w 898326"/>
                <a:gd name="connsiteY1" fmla="*/ 43853 h 898326"/>
                <a:gd name="connsiteX2" fmla="*/ 149724 w 898326"/>
                <a:gd name="connsiteY2" fmla="*/ 0 h 898326"/>
                <a:gd name="connsiteX3" fmla="*/ 748602 w 898326"/>
                <a:gd name="connsiteY3" fmla="*/ 0 h 898326"/>
                <a:gd name="connsiteX4" fmla="*/ 854473 w 898326"/>
                <a:gd name="connsiteY4" fmla="*/ 43853 h 898326"/>
                <a:gd name="connsiteX5" fmla="*/ 898326 w 898326"/>
                <a:gd name="connsiteY5" fmla="*/ 149724 h 898326"/>
                <a:gd name="connsiteX6" fmla="*/ 898326 w 898326"/>
                <a:gd name="connsiteY6" fmla="*/ 748602 h 898326"/>
                <a:gd name="connsiteX7" fmla="*/ 854473 w 898326"/>
                <a:gd name="connsiteY7" fmla="*/ 854473 h 898326"/>
                <a:gd name="connsiteX8" fmla="*/ 748602 w 898326"/>
                <a:gd name="connsiteY8" fmla="*/ 898326 h 898326"/>
                <a:gd name="connsiteX9" fmla="*/ 149724 w 898326"/>
                <a:gd name="connsiteY9" fmla="*/ 898326 h 898326"/>
                <a:gd name="connsiteX10" fmla="*/ 43853 w 898326"/>
                <a:gd name="connsiteY10" fmla="*/ 854473 h 898326"/>
                <a:gd name="connsiteX11" fmla="*/ 0 w 898326"/>
                <a:gd name="connsiteY11" fmla="*/ 748602 h 898326"/>
                <a:gd name="connsiteX12" fmla="*/ 0 w 898326"/>
                <a:gd name="connsiteY12" fmla="*/ 149724 h 89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8326" h="898326">
                  <a:moveTo>
                    <a:pt x="0" y="149724"/>
                  </a:moveTo>
                  <a:cubicBezTo>
                    <a:pt x="0" y="110015"/>
                    <a:pt x="15775" y="71932"/>
                    <a:pt x="43853" y="43853"/>
                  </a:cubicBezTo>
                  <a:cubicBezTo>
                    <a:pt x="71932" y="15774"/>
                    <a:pt x="110015" y="0"/>
                    <a:pt x="149724" y="0"/>
                  </a:cubicBezTo>
                  <a:lnTo>
                    <a:pt x="748602" y="0"/>
                  </a:lnTo>
                  <a:cubicBezTo>
                    <a:pt x="788311" y="0"/>
                    <a:pt x="826394" y="15775"/>
                    <a:pt x="854473" y="43853"/>
                  </a:cubicBezTo>
                  <a:cubicBezTo>
                    <a:pt x="882552" y="71932"/>
                    <a:pt x="898326" y="110015"/>
                    <a:pt x="898326" y="149724"/>
                  </a:cubicBezTo>
                  <a:lnTo>
                    <a:pt x="898326" y="748602"/>
                  </a:lnTo>
                  <a:cubicBezTo>
                    <a:pt x="898326" y="788311"/>
                    <a:pt x="882552" y="826394"/>
                    <a:pt x="854473" y="854473"/>
                  </a:cubicBezTo>
                  <a:cubicBezTo>
                    <a:pt x="826394" y="882552"/>
                    <a:pt x="788311" y="898326"/>
                    <a:pt x="748602" y="898326"/>
                  </a:cubicBezTo>
                  <a:lnTo>
                    <a:pt x="149724" y="898326"/>
                  </a:lnTo>
                  <a:cubicBezTo>
                    <a:pt x="110015" y="898326"/>
                    <a:pt x="71932" y="882551"/>
                    <a:pt x="43853" y="854473"/>
                  </a:cubicBezTo>
                  <a:cubicBezTo>
                    <a:pt x="15774" y="826394"/>
                    <a:pt x="0" y="788311"/>
                    <a:pt x="0" y="748602"/>
                  </a:cubicBezTo>
                  <a:lnTo>
                    <a:pt x="0" y="149724"/>
                  </a:lnTo>
                  <a:close/>
                </a:path>
              </a:pathLst>
            </a:custGeom>
            <a:gradFill>
              <a:gsLst>
                <a:gs pos="0">
                  <a:srgbClr val="04617B"/>
                </a:gs>
                <a:gs pos="50000">
                  <a:srgbClr val="04617B">
                    <a:lumMod val="75000"/>
                  </a:srgbClr>
                </a:gs>
                <a:gs pos="100000">
                  <a:srgbClr val="5D7475"/>
                </a:gs>
              </a:gsLst>
              <a:lin ang="5400000" scaled="0"/>
            </a:gradFill>
            <a:ln w="25400" cap="flat" cmpd="sng" algn="ctr">
              <a:solidFill>
                <a:srgbClr val="04617B">
                  <a:lumMod val="75000"/>
                </a:srgb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50838" tIns="50838" rIns="50838" bIns="50838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986405" y="5247283"/>
              <a:ext cx="898326" cy="719375"/>
            </a:xfrm>
            <a:custGeom>
              <a:avLst/>
              <a:gdLst>
                <a:gd name="connsiteX0" fmla="*/ 0 w 898326"/>
                <a:gd name="connsiteY0" fmla="*/ 149724 h 898326"/>
                <a:gd name="connsiteX1" fmla="*/ 43853 w 898326"/>
                <a:gd name="connsiteY1" fmla="*/ 43853 h 898326"/>
                <a:gd name="connsiteX2" fmla="*/ 149724 w 898326"/>
                <a:gd name="connsiteY2" fmla="*/ 0 h 898326"/>
                <a:gd name="connsiteX3" fmla="*/ 748602 w 898326"/>
                <a:gd name="connsiteY3" fmla="*/ 0 h 898326"/>
                <a:gd name="connsiteX4" fmla="*/ 854473 w 898326"/>
                <a:gd name="connsiteY4" fmla="*/ 43853 h 898326"/>
                <a:gd name="connsiteX5" fmla="*/ 898326 w 898326"/>
                <a:gd name="connsiteY5" fmla="*/ 149724 h 898326"/>
                <a:gd name="connsiteX6" fmla="*/ 898326 w 898326"/>
                <a:gd name="connsiteY6" fmla="*/ 748602 h 898326"/>
                <a:gd name="connsiteX7" fmla="*/ 854473 w 898326"/>
                <a:gd name="connsiteY7" fmla="*/ 854473 h 898326"/>
                <a:gd name="connsiteX8" fmla="*/ 748602 w 898326"/>
                <a:gd name="connsiteY8" fmla="*/ 898326 h 898326"/>
                <a:gd name="connsiteX9" fmla="*/ 149724 w 898326"/>
                <a:gd name="connsiteY9" fmla="*/ 898326 h 898326"/>
                <a:gd name="connsiteX10" fmla="*/ 43853 w 898326"/>
                <a:gd name="connsiteY10" fmla="*/ 854473 h 898326"/>
                <a:gd name="connsiteX11" fmla="*/ 0 w 898326"/>
                <a:gd name="connsiteY11" fmla="*/ 748602 h 898326"/>
                <a:gd name="connsiteX12" fmla="*/ 0 w 898326"/>
                <a:gd name="connsiteY12" fmla="*/ 149724 h 89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8326" h="898326">
                  <a:moveTo>
                    <a:pt x="0" y="149724"/>
                  </a:moveTo>
                  <a:cubicBezTo>
                    <a:pt x="0" y="110015"/>
                    <a:pt x="15775" y="71932"/>
                    <a:pt x="43853" y="43853"/>
                  </a:cubicBezTo>
                  <a:cubicBezTo>
                    <a:pt x="71932" y="15774"/>
                    <a:pt x="110015" y="0"/>
                    <a:pt x="149724" y="0"/>
                  </a:cubicBezTo>
                  <a:lnTo>
                    <a:pt x="748602" y="0"/>
                  </a:lnTo>
                  <a:cubicBezTo>
                    <a:pt x="788311" y="0"/>
                    <a:pt x="826394" y="15775"/>
                    <a:pt x="854473" y="43853"/>
                  </a:cubicBezTo>
                  <a:cubicBezTo>
                    <a:pt x="882552" y="71932"/>
                    <a:pt x="898326" y="110015"/>
                    <a:pt x="898326" y="149724"/>
                  </a:cubicBezTo>
                  <a:lnTo>
                    <a:pt x="898326" y="748602"/>
                  </a:lnTo>
                  <a:cubicBezTo>
                    <a:pt x="898326" y="788311"/>
                    <a:pt x="882552" y="826394"/>
                    <a:pt x="854473" y="854473"/>
                  </a:cubicBezTo>
                  <a:cubicBezTo>
                    <a:pt x="826394" y="882552"/>
                    <a:pt x="788311" y="898326"/>
                    <a:pt x="748602" y="898326"/>
                  </a:cubicBezTo>
                  <a:lnTo>
                    <a:pt x="149724" y="898326"/>
                  </a:lnTo>
                  <a:cubicBezTo>
                    <a:pt x="110015" y="898326"/>
                    <a:pt x="71932" y="882551"/>
                    <a:pt x="43853" y="854473"/>
                  </a:cubicBezTo>
                  <a:cubicBezTo>
                    <a:pt x="15774" y="826394"/>
                    <a:pt x="0" y="788311"/>
                    <a:pt x="0" y="748602"/>
                  </a:cubicBezTo>
                  <a:lnTo>
                    <a:pt x="0" y="149724"/>
                  </a:lnTo>
                  <a:close/>
                </a:path>
              </a:pathLst>
            </a:custGeom>
            <a:gradFill>
              <a:gsLst>
                <a:gs pos="0">
                  <a:srgbClr val="04617B"/>
                </a:gs>
                <a:gs pos="50000">
                  <a:srgbClr val="04617B">
                    <a:lumMod val="75000"/>
                  </a:srgbClr>
                </a:gs>
                <a:gs pos="100000">
                  <a:srgbClr val="5D7475"/>
                </a:gs>
              </a:gsLst>
              <a:lin ang="5400000" scaled="0"/>
            </a:gradFill>
            <a:ln w="25400" cap="flat" cmpd="sng" algn="ctr">
              <a:solidFill>
                <a:srgbClr val="04617B">
                  <a:lumMod val="75000"/>
                </a:srgb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50838" tIns="50838" rIns="50838" bIns="50838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44"/>
          <p:cNvGrpSpPr/>
          <p:nvPr userDrawn="1"/>
        </p:nvGrpSpPr>
        <p:grpSpPr>
          <a:xfrm rot="18983755" flipV="1">
            <a:off x="601095" y="4528442"/>
            <a:ext cx="878719" cy="225768"/>
            <a:chOff x="250532" y="838195"/>
            <a:chExt cx="2161884" cy="555450"/>
          </a:xfrm>
          <a:scene3d>
            <a:camera prst="orthographicFront"/>
            <a:lightRig rig="threePt" dir="t"/>
          </a:scene3d>
        </p:grpSpPr>
        <p:sp>
          <p:nvSpPr>
            <p:cNvPr id="13" name="Right Arrow 12"/>
            <p:cNvSpPr/>
            <p:nvPr/>
          </p:nvSpPr>
          <p:spPr>
            <a:xfrm>
              <a:off x="250532" y="838195"/>
              <a:ext cx="2161884" cy="55545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0F6FC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p3d>
              <a:bevelT/>
            </a:sp3d>
          </p:spPr>
        </p:sp>
        <p:sp>
          <p:nvSpPr>
            <p:cNvPr id="14" name="Right Arrow 4"/>
            <p:cNvSpPr/>
            <p:nvPr/>
          </p:nvSpPr>
          <p:spPr>
            <a:xfrm>
              <a:off x="791003" y="921512"/>
              <a:ext cx="1427005" cy="38881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11430" rIns="2286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35"/>
          <p:cNvGrpSpPr/>
          <p:nvPr userDrawn="1"/>
        </p:nvGrpSpPr>
        <p:grpSpPr>
          <a:xfrm rot="2757529" flipV="1">
            <a:off x="610521" y="3705737"/>
            <a:ext cx="878719" cy="225768"/>
            <a:chOff x="250532" y="838195"/>
            <a:chExt cx="2161884" cy="555450"/>
          </a:xfrm>
          <a:scene3d>
            <a:camera prst="orthographicFront"/>
            <a:lightRig rig="threePt" dir="t"/>
          </a:scene3d>
        </p:grpSpPr>
        <p:sp>
          <p:nvSpPr>
            <p:cNvPr id="16" name="Right Arrow 15"/>
            <p:cNvSpPr/>
            <p:nvPr/>
          </p:nvSpPr>
          <p:spPr>
            <a:xfrm>
              <a:off x="250532" y="838195"/>
              <a:ext cx="2161884" cy="55545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0F6FC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p3d>
              <a:bevelT/>
            </a:sp3d>
          </p:spPr>
        </p:sp>
        <p:sp>
          <p:nvSpPr>
            <p:cNvPr id="17" name="Right Arrow 4"/>
            <p:cNvSpPr/>
            <p:nvPr/>
          </p:nvSpPr>
          <p:spPr>
            <a:xfrm>
              <a:off x="791003" y="921512"/>
              <a:ext cx="1427005" cy="38881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11430" rIns="2286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78"/>
          <p:cNvGrpSpPr/>
          <p:nvPr userDrawn="1"/>
        </p:nvGrpSpPr>
        <p:grpSpPr>
          <a:xfrm>
            <a:off x="7232264" y="3031537"/>
            <a:ext cx="922075" cy="2029350"/>
            <a:chOff x="7032480" y="3123745"/>
            <a:chExt cx="922075" cy="2029350"/>
          </a:xfrm>
        </p:grpSpPr>
        <p:grpSp>
          <p:nvGrpSpPr>
            <p:cNvPr id="19" name="Group 44"/>
            <p:cNvGrpSpPr/>
            <p:nvPr/>
          </p:nvGrpSpPr>
          <p:grpSpPr>
            <a:xfrm rot="2616245">
              <a:off x="7075836" y="4927327"/>
              <a:ext cx="878719" cy="225768"/>
              <a:chOff x="250532" y="838195"/>
              <a:chExt cx="2161884" cy="555450"/>
            </a:xfrm>
            <a:scene3d>
              <a:camera prst="orthographicFront"/>
              <a:lightRig rig="threePt" dir="t"/>
            </a:scene3d>
          </p:grpSpPr>
          <p:sp>
            <p:nvSpPr>
              <p:cNvPr id="29" name="Right Arrow 28"/>
              <p:cNvSpPr/>
              <p:nvPr/>
            </p:nvSpPr>
            <p:spPr>
              <a:xfrm>
                <a:off x="250532" y="838195"/>
                <a:ext cx="2161884" cy="555450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rgbClr val="0F6FC6">
                    <a:alpha val="90000"/>
                    <a:tint val="4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p3d>
                <a:bevelT/>
              </a:sp3d>
            </p:spPr>
          </p:sp>
          <p:sp>
            <p:nvSpPr>
              <p:cNvPr id="30" name="Right Arrow 4"/>
              <p:cNvSpPr/>
              <p:nvPr/>
            </p:nvSpPr>
            <p:spPr>
              <a:xfrm>
                <a:off x="791003" y="921512"/>
                <a:ext cx="1427005" cy="388816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45720" tIns="11430" rIns="22860" bIns="1143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4617B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41"/>
            <p:cNvGrpSpPr/>
            <p:nvPr/>
          </p:nvGrpSpPr>
          <p:grpSpPr>
            <a:xfrm>
              <a:off x="7032480" y="4619347"/>
              <a:ext cx="878719" cy="225768"/>
              <a:chOff x="250532" y="838195"/>
              <a:chExt cx="2161884" cy="555450"/>
            </a:xfrm>
            <a:scene3d>
              <a:camera prst="orthographicFront"/>
              <a:lightRig rig="threePt" dir="t"/>
            </a:scene3d>
          </p:grpSpPr>
          <p:sp>
            <p:nvSpPr>
              <p:cNvPr id="27" name="Right Arrow 26"/>
              <p:cNvSpPr/>
              <p:nvPr/>
            </p:nvSpPr>
            <p:spPr>
              <a:xfrm>
                <a:off x="250532" y="838195"/>
                <a:ext cx="2161884" cy="555450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rgbClr val="0F6FC6">
                    <a:alpha val="90000"/>
                    <a:tint val="4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p3d>
                <a:bevelT/>
              </a:sp3d>
            </p:spPr>
          </p:sp>
          <p:sp>
            <p:nvSpPr>
              <p:cNvPr id="28" name="Right Arrow 4"/>
              <p:cNvSpPr/>
              <p:nvPr/>
            </p:nvSpPr>
            <p:spPr>
              <a:xfrm>
                <a:off x="791003" y="921512"/>
                <a:ext cx="1427005" cy="388816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45720" tIns="11430" rIns="22860" bIns="1143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4617B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38"/>
            <p:cNvGrpSpPr/>
            <p:nvPr/>
          </p:nvGrpSpPr>
          <p:grpSpPr>
            <a:xfrm>
              <a:off x="7032480" y="3812382"/>
              <a:ext cx="878719" cy="225768"/>
              <a:chOff x="250532" y="838195"/>
              <a:chExt cx="2161884" cy="555450"/>
            </a:xfrm>
            <a:scene3d>
              <a:camera prst="orthographicFront"/>
              <a:lightRig rig="threePt" dir="t"/>
            </a:scene3d>
          </p:grpSpPr>
          <p:sp>
            <p:nvSpPr>
              <p:cNvPr id="25" name="Right Arrow 24"/>
              <p:cNvSpPr/>
              <p:nvPr/>
            </p:nvSpPr>
            <p:spPr>
              <a:xfrm>
                <a:off x="250532" y="838195"/>
                <a:ext cx="2161884" cy="555450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rgbClr val="0F6FC6">
                    <a:alpha val="90000"/>
                    <a:tint val="4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p3d>
                <a:bevelT/>
              </a:sp3d>
            </p:spPr>
          </p:sp>
          <p:sp>
            <p:nvSpPr>
              <p:cNvPr id="26" name="Right Arrow 4"/>
              <p:cNvSpPr/>
              <p:nvPr/>
            </p:nvSpPr>
            <p:spPr>
              <a:xfrm>
                <a:off x="791003" y="921512"/>
                <a:ext cx="1427005" cy="388816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45720" tIns="11430" rIns="22860" bIns="1143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4617B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35"/>
            <p:cNvGrpSpPr/>
            <p:nvPr/>
          </p:nvGrpSpPr>
          <p:grpSpPr>
            <a:xfrm rot="18842471">
              <a:off x="7085262" y="3450221"/>
              <a:ext cx="878719" cy="225768"/>
              <a:chOff x="250532" y="838195"/>
              <a:chExt cx="2161884" cy="555450"/>
            </a:xfrm>
            <a:scene3d>
              <a:camera prst="orthographicFront"/>
              <a:lightRig rig="threePt" dir="t"/>
            </a:scene3d>
          </p:grpSpPr>
          <p:sp>
            <p:nvSpPr>
              <p:cNvPr id="23" name="Right Arrow 22"/>
              <p:cNvSpPr/>
              <p:nvPr/>
            </p:nvSpPr>
            <p:spPr>
              <a:xfrm>
                <a:off x="250532" y="838195"/>
                <a:ext cx="2161884" cy="555450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rgbClr val="0F6FC6">
                    <a:alpha val="90000"/>
                    <a:tint val="4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p3d>
                <a:bevelT/>
              </a:sp3d>
            </p:spPr>
          </p:sp>
          <p:sp>
            <p:nvSpPr>
              <p:cNvPr id="24" name="Right Arrow 4"/>
              <p:cNvSpPr/>
              <p:nvPr/>
            </p:nvSpPr>
            <p:spPr>
              <a:xfrm>
                <a:off x="791003" y="921512"/>
                <a:ext cx="1427005" cy="388816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45720" tIns="11430" rIns="22860" bIns="1143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4617B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73"/>
          <p:cNvGrpSpPr/>
          <p:nvPr userDrawn="1"/>
        </p:nvGrpSpPr>
        <p:grpSpPr>
          <a:xfrm>
            <a:off x="6512426" y="3737442"/>
            <a:ext cx="1340656" cy="1012575"/>
            <a:chOff x="5470076" y="3596871"/>
            <a:chExt cx="1922058" cy="1430761"/>
          </a:xfrm>
        </p:grpSpPr>
        <p:sp>
          <p:nvSpPr>
            <p:cNvPr id="32" name="Rounded Rectangle 31"/>
            <p:cNvSpPr/>
            <p:nvPr/>
          </p:nvSpPr>
          <p:spPr>
            <a:xfrm>
              <a:off x="5470076" y="3596871"/>
              <a:ext cx="1922058" cy="1430761"/>
            </a:xfrm>
            <a:prstGeom prst="roundRect">
              <a:avLst/>
            </a:prstGeom>
            <a:gradFill rotWithShape="0">
              <a:gsLst>
                <a:gs pos="0">
                  <a:srgbClr val="04617B"/>
                </a:gs>
                <a:gs pos="50000">
                  <a:srgbClr val="04617B">
                    <a:lumMod val="75000"/>
                  </a:srgbClr>
                </a:gs>
                <a:gs pos="100000">
                  <a:srgbClr val="708D8E"/>
                </a:gs>
              </a:gsLst>
              <a:lin ang="5400000" scaled="0"/>
            </a:gradFill>
            <a:ln w="25400" cap="flat" cmpd="sng" algn="ctr">
              <a:solidFill>
                <a:srgbClr val="04617B">
                  <a:lumMod val="75000"/>
                </a:srgb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33" name="Rounded Rectangle 4"/>
            <p:cNvSpPr/>
            <p:nvPr/>
          </p:nvSpPr>
          <p:spPr>
            <a:xfrm>
              <a:off x="5527113" y="3653907"/>
              <a:ext cx="1782370" cy="129107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4" name="Group 133"/>
          <p:cNvGrpSpPr/>
          <p:nvPr userDrawn="1"/>
        </p:nvGrpSpPr>
        <p:grpSpPr>
          <a:xfrm>
            <a:off x="3150453" y="3737442"/>
            <a:ext cx="1692878" cy="1012575"/>
            <a:chOff x="3150453" y="3737442"/>
            <a:chExt cx="1692878" cy="1012575"/>
          </a:xfrm>
        </p:grpSpPr>
        <p:grpSp>
          <p:nvGrpSpPr>
            <p:cNvPr id="35" name="Group 41"/>
            <p:cNvGrpSpPr/>
            <p:nvPr/>
          </p:nvGrpSpPr>
          <p:grpSpPr>
            <a:xfrm>
              <a:off x="3964612" y="4234077"/>
              <a:ext cx="878719" cy="225768"/>
              <a:chOff x="250532" y="838195"/>
              <a:chExt cx="2161884" cy="555450"/>
            </a:xfrm>
            <a:scene3d>
              <a:camera prst="orthographicFront"/>
              <a:lightRig rig="threePt" dir="t"/>
            </a:scene3d>
          </p:grpSpPr>
          <p:sp>
            <p:nvSpPr>
              <p:cNvPr id="41" name="Right Arrow 40"/>
              <p:cNvSpPr/>
              <p:nvPr/>
            </p:nvSpPr>
            <p:spPr>
              <a:xfrm>
                <a:off x="250532" y="838195"/>
                <a:ext cx="2161884" cy="555450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rgbClr val="0F6FC6">
                    <a:alpha val="90000"/>
                    <a:tint val="4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p3d>
                <a:bevelT/>
              </a:sp3d>
            </p:spPr>
          </p:sp>
          <p:sp>
            <p:nvSpPr>
              <p:cNvPr id="42" name="Right Arrow 4"/>
              <p:cNvSpPr/>
              <p:nvPr/>
            </p:nvSpPr>
            <p:spPr>
              <a:xfrm>
                <a:off x="791003" y="921512"/>
                <a:ext cx="1427005" cy="388816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45720" tIns="11430" rIns="22860" bIns="1143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4617B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67"/>
            <p:cNvGrpSpPr/>
            <p:nvPr/>
          </p:nvGrpSpPr>
          <p:grpSpPr>
            <a:xfrm>
              <a:off x="3150453" y="3737442"/>
              <a:ext cx="1340654" cy="1012575"/>
              <a:chOff x="583031" y="3550766"/>
              <a:chExt cx="1922058" cy="143076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83031" y="3550766"/>
                <a:ext cx="1922058" cy="1430761"/>
              </a:xfrm>
              <a:prstGeom prst="roundRect">
                <a:avLst/>
              </a:prstGeom>
              <a:gradFill rotWithShape="0">
                <a:gsLst>
                  <a:gs pos="0">
                    <a:srgbClr val="04617B"/>
                  </a:gs>
                  <a:gs pos="50000">
                    <a:srgbClr val="04617B">
                      <a:lumMod val="75000"/>
                    </a:srgbClr>
                  </a:gs>
                  <a:gs pos="100000">
                    <a:srgbClr val="708D8E"/>
                  </a:gs>
                </a:gsLst>
                <a:lin ang="5400000" scaled="0"/>
              </a:gradFill>
              <a:ln w="25400" cap="flat" cmpd="sng" algn="ctr">
                <a:solidFill>
                  <a:srgbClr val="04617B">
                    <a:lumMod val="75000"/>
                  </a:srgbClr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40" name="Rounded Rectangle 4"/>
              <p:cNvSpPr/>
              <p:nvPr/>
            </p:nvSpPr>
            <p:spPr>
              <a:xfrm>
                <a:off x="652875" y="3606809"/>
                <a:ext cx="1782370" cy="12910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Freeform 42"/>
          <p:cNvSpPr/>
          <p:nvPr userDrawn="1"/>
        </p:nvSpPr>
        <p:spPr>
          <a:xfrm>
            <a:off x="245888" y="4342342"/>
            <a:ext cx="836853" cy="663374"/>
          </a:xfrm>
          <a:custGeom>
            <a:avLst/>
            <a:gdLst>
              <a:gd name="connsiteX0" fmla="*/ 0 w 898326"/>
              <a:gd name="connsiteY0" fmla="*/ 149724 h 898326"/>
              <a:gd name="connsiteX1" fmla="*/ 43853 w 898326"/>
              <a:gd name="connsiteY1" fmla="*/ 43853 h 898326"/>
              <a:gd name="connsiteX2" fmla="*/ 149724 w 898326"/>
              <a:gd name="connsiteY2" fmla="*/ 0 h 898326"/>
              <a:gd name="connsiteX3" fmla="*/ 748602 w 898326"/>
              <a:gd name="connsiteY3" fmla="*/ 0 h 898326"/>
              <a:gd name="connsiteX4" fmla="*/ 854473 w 898326"/>
              <a:gd name="connsiteY4" fmla="*/ 43853 h 898326"/>
              <a:gd name="connsiteX5" fmla="*/ 898326 w 898326"/>
              <a:gd name="connsiteY5" fmla="*/ 149724 h 898326"/>
              <a:gd name="connsiteX6" fmla="*/ 898326 w 898326"/>
              <a:gd name="connsiteY6" fmla="*/ 748602 h 898326"/>
              <a:gd name="connsiteX7" fmla="*/ 854473 w 898326"/>
              <a:gd name="connsiteY7" fmla="*/ 854473 h 898326"/>
              <a:gd name="connsiteX8" fmla="*/ 748602 w 898326"/>
              <a:gd name="connsiteY8" fmla="*/ 898326 h 898326"/>
              <a:gd name="connsiteX9" fmla="*/ 149724 w 898326"/>
              <a:gd name="connsiteY9" fmla="*/ 898326 h 898326"/>
              <a:gd name="connsiteX10" fmla="*/ 43853 w 898326"/>
              <a:gd name="connsiteY10" fmla="*/ 854473 h 898326"/>
              <a:gd name="connsiteX11" fmla="*/ 0 w 898326"/>
              <a:gd name="connsiteY11" fmla="*/ 748602 h 898326"/>
              <a:gd name="connsiteX12" fmla="*/ 0 w 898326"/>
              <a:gd name="connsiteY12" fmla="*/ 149724 h 89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8326" h="898326">
                <a:moveTo>
                  <a:pt x="0" y="149724"/>
                </a:moveTo>
                <a:cubicBezTo>
                  <a:pt x="0" y="110015"/>
                  <a:pt x="15775" y="71932"/>
                  <a:pt x="43853" y="43853"/>
                </a:cubicBezTo>
                <a:cubicBezTo>
                  <a:pt x="71932" y="15774"/>
                  <a:pt x="110015" y="0"/>
                  <a:pt x="149724" y="0"/>
                </a:cubicBezTo>
                <a:lnTo>
                  <a:pt x="748602" y="0"/>
                </a:lnTo>
                <a:cubicBezTo>
                  <a:pt x="788311" y="0"/>
                  <a:pt x="826394" y="15775"/>
                  <a:pt x="854473" y="43853"/>
                </a:cubicBezTo>
                <a:cubicBezTo>
                  <a:pt x="882552" y="71932"/>
                  <a:pt x="898326" y="110015"/>
                  <a:pt x="898326" y="149724"/>
                </a:cubicBezTo>
                <a:lnTo>
                  <a:pt x="898326" y="748602"/>
                </a:lnTo>
                <a:cubicBezTo>
                  <a:pt x="898326" y="788311"/>
                  <a:pt x="882552" y="826394"/>
                  <a:pt x="854473" y="854473"/>
                </a:cubicBezTo>
                <a:cubicBezTo>
                  <a:pt x="826394" y="882552"/>
                  <a:pt x="788311" y="898326"/>
                  <a:pt x="748602" y="898326"/>
                </a:cubicBezTo>
                <a:lnTo>
                  <a:pt x="149724" y="898326"/>
                </a:lnTo>
                <a:cubicBezTo>
                  <a:pt x="110015" y="898326"/>
                  <a:pt x="71932" y="882551"/>
                  <a:pt x="43853" y="854473"/>
                </a:cubicBezTo>
                <a:cubicBezTo>
                  <a:pt x="15774" y="826394"/>
                  <a:pt x="0" y="788311"/>
                  <a:pt x="0" y="748602"/>
                </a:cubicBezTo>
                <a:lnTo>
                  <a:pt x="0" y="149724"/>
                </a:lnTo>
                <a:close/>
              </a:path>
            </a:pathLst>
          </a:custGeom>
          <a:gradFill>
            <a:gsLst>
              <a:gs pos="0">
                <a:srgbClr val="04617B"/>
              </a:gs>
              <a:gs pos="50000">
                <a:srgbClr val="04617B">
                  <a:lumMod val="75000"/>
                </a:srgbClr>
              </a:gs>
              <a:gs pos="100000">
                <a:srgbClr val="5D7475"/>
              </a:gs>
            </a:gsLst>
            <a:lin ang="5400000" scaled="0"/>
          </a:gradFill>
          <a:ln w="25400" cap="flat" cmpd="sng" algn="ctr">
            <a:solidFill>
              <a:srgbClr val="04617B">
                <a:lumMod val="75000"/>
              </a:srgb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50838" tIns="50838" rIns="50838" bIns="50838" numCol="1" spcCol="1270" anchor="ctr" anchorCtr="0">
            <a:noAutofit/>
          </a:bodyPr>
          <a:lstStyle/>
          <a:p>
            <a:pPr marL="0" marR="0" lvl="0" indent="0" algn="ctr" defTabSz="4889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/>
          <p:nvPr userDrawn="1"/>
        </p:nvSpPr>
        <p:spPr>
          <a:xfrm>
            <a:off x="245888" y="3382627"/>
            <a:ext cx="836853" cy="663374"/>
          </a:xfrm>
          <a:custGeom>
            <a:avLst/>
            <a:gdLst>
              <a:gd name="connsiteX0" fmla="*/ 0 w 898326"/>
              <a:gd name="connsiteY0" fmla="*/ 149724 h 898326"/>
              <a:gd name="connsiteX1" fmla="*/ 43853 w 898326"/>
              <a:gd name="connsiteY1" fmla="*/ 43853 h 898326"/>
              <a:gd name="connsiteX2" fmla="*/ 149724 w 898326"/>
              <a:gd name="connsiteY2" fmla="*/ 0 h 898326"/>
              <a:gd name="connsiteX3" fmla="*/ 748602 w 898326"/>
              <a:gd name="connsiteY3" fmla="*/ 0 h 898326"/>
              <a:gd name="connsiteX4" fmla="*/ 854473 w 898326"/>
              <a:gd name="connsiteY4" fmla="*/ 43853 h 898326"/>
              <a:gd name="connsiteX5" fmla="*/ 898326 w 898326"/>
              <a:gd name="connsiteY5" fmla="*/ 149724 h 898326"/>
              <a:gd name="connsiteX6" fmla="*/ 898326 w 898326"/>
              <a:gd name="connsiteY6" fmla="*/ 748602 h 898326"/>
              <a:gd name="connsiteX7" fmla="*/ 854473 w 898326"/>
              <a:gd name="connsiteY7" fmla="*/ 854473 h 898326"/>
              <a:gd name="connsiteX8" fmla="*/ 748602 w 898326"/>
              <a:gd name="connsiteY8" fmla="*/ 898326 h 898326"/>
              <a:gd name="connsiteX9" fmla="*/ 149724 w 898326"/>
              <a:gd name="connsiteY9" fmla="*/ 898326 h 898326"/>
              <a:gd name="connsiteX10" fmla="*/ 43853 w 898326"/>
              <a:gd name="connsiteY10" fmla="*/ 854473 h 898326"/>
              <a:gd name="connsiteX11" fmla="*/ 0 w 898326"/>
              <a:gd name="connsiteY11" fmla="*/ 748602 h 898326"/>
              <a:gd name="connsiteX12" fmla="*/ 0 w 898326"/>
              <a:gd name="connsiteY12" fmla="*/ 149724 h 89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8326" h="898326">
                <a:moveTo>
                  <a:pt x="0" y="149724"/>
                </a:moveTo>
                <a:cubicBezTo>
                  <a:pt x="0" y="110015"/>
                  <a:pt x="15775" y="71932"/>
                  <a:pt x="43853" y="43853"/>
                </a:cubicBezTo>
                <a:cubicBezTo>
                  <a:pt x="71932" y="15774"/>
                  <a:pt x="110015" y="0"/>
                  <a:pt x="149724" y="0"/>
                </a:cubicBezTo>
                <a:lnTo>
                  <a:pt x="748602" y="0"/>
                </a:lnTo>
                <a:cubicBezTo>
                  <a:pt x="788311" y="0"/>
                  <a:pt x="826394" y="15775"/>
                  <a:pt x="854473" y="43853"/>
                </a:cubicBezTo>
                <a:cubicBezTo>
                  <a:pt x="882552" y="71932"/>
                  <a:pt x="898326" y="110015"/>
                  <a:pt x="898326" y="149724"/>
                </a:cubicBezTo>
                <a:lnTo>
                  <a:pt x="898326" y="748602"/>
                </a:lnTo>
                <a:cubicBezTo>
                  <a:pt x="898326" y="788311"/>
                  <a:pt x="882552" y="826394"/>
                  <a:pt x="854473" y="854473"/>
                </a:cubicBezTo>
                <a:cubicBezTo>
                  <a:pt x="826394" y="882552"/>
                  <a:pt x="788311" y="898326"/>
                  <a:pt x="748602" y="898326"/>
                </a:cubicBezTo>
                <a:lnTo>
                  <a:pt x="149724" y="898326"/>
                </a:lnTo>
                <a:cubicBezTo>
                  <a:pt x="110015" y="898326"/>
                  <a:pt x="71932" y="882551"/>
                  <a:pt x="43853" y="854473"/>
                </a:cubicBezTo>
                <a:cubicBezTo>
                  <a:pt x="15774" y="826394"/>
                  <a:pt x="0" y="788311"/>
                  <a:pt x="0" y="748602"/>
                </a:cubicBezTo>
                <a:lnTo>
                  <a:pt x="0" y="149724"/>
                </a:lnTo>
                <a:close/>
              </a:path>
            </a:pathLst>
          </a:custGeom>
          <a:gradFill>
            <a:gsLst>
              <a:gs pos="0">
                <a:srgbClr val="04617B"/>
              </a:gs>
              <a:gs pos="50000">
                <a:srgbClr val="04617B">
                  <a:lumMod val="75000"/>
                </a:srgbClr>
              </a:gs>
              <a:gs pos="100000">
                <a:srgbClr val="5D7475"/>
              </a:gs>
            </a:gsLst>
            <a:lin ang="5400000" scaled="0"/>
          </a:gradFill>
          <a:ln w="25400" cap="flat" cmpd="sng" algn="ctr">
            <a:solidFill>
              <a:srgbClr val="04617B">
                <a:lumMod val="75000"/>
              </a:srgb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50838" tIns="50838" rIns="50838" bIns="50838" numCol="1" spcCol="1270" anchor="ctr" anchorCtr="0">
            <a:noAutofit/>
          </a:bodyPr>
          <a:lstStyle/>
          <a:p>
            <a:pPr marL="0" marR="0" lvl="0" indent="0" algn="ctr" defTabSz="4889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Group 38"/>
          <p:cNvGrpSpPr/>
          <p:nvPr userDrawn="1"/>
        </p:nvGrpSpPr>
        <p:grpSpPr>
          <a:xfrm>
            <a:off x="2288211" y="4146780"/>
            <a:ext cx="878719" cy="225768"/>
            <a:chOff x="250532" y="838195"/>
            <a:chExt cx="2161884" cy="555450"/>
          </a:xfrm>
          <a:scene3d>
            <a:camera prst="orthographicFront"/>
            <a:lightRig rig="threePt" dir="t"/>
          </a:scene3d>
        </p:grpSpPr>
        <p:sp>
          <p:nvSpPr>
            <p:cNvPr id="46" name="Right Arrow 45"/>
            <p:cNvSpPr/>
            <p:nvPr/>
          </p:nvSpPr>
          <p:spPr>
            <a:xfrm>
              <a:off x="250532" y="838195"/>
              <a:ext cx="2161884" cy="55545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0F6FC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p3d>
              <a:bevelT/>
            </a:sp3d>
          </p:spPr>
        </p:sp>
        <p:sp>
          <p:nvSpPr>
            <p:cNvPr id="47" name="Right Arrow 4"/>
            <p:cNvSpPr/>
            <p:nvPr/>
          </p:nvSpPr>
          <p:spPr>
            <a:xfrm>
              <a:off x="791003" y="921512"/>
              <a:ext cx="1427005" cy="38881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11430" rIns="2286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103"/>
          <p:cNvGrpSpPr/>
          <p:nvPr userDrawn="1"/>
        </p:nvGrpSpPr>
        <p:grpSpPr>
          <a:xfrm>
            <a:off x="1496181" y="3737442"/>
            <a:ext cx="1340656" cy="1012575"/>
            <a:chOff x="5470076" y="3596871"/>
            <a:chExt cx="1922058" cy="1430761"/>
          </a:xfrm>
        </p:grpSpPr>
        <p:sp>
          <p:nvSpPr>
            <p:cNvPr id="49" name="Rounded Rectangle 48"/>
            <p:cNvSpPr/>
            <p:nvPr/>
          </p:nvSpPr>
          <p:spPr>
            <a:xfrm>
              <a:off x="5470076" y="3596871"/>
              <a:ext cx="1922058" cy="1430761"/>
            </a:xfrm>
            <a:prstGeom prst="roundRect">
              <a:avLst/>
            </a:prstGeom>
            <a:gradFill rotWithShape="0">
              <a:gsLst>
                <a:gs pos="0">
                  <a:srgbClr val="04617B"/>
                </a:gs>
                <a:gs pos="50000">
                  <a:srgbClr val="04617B">
                    <a:lumMod val="75000"/>
                  </a:srgbClr>
                </a:gs>
                <a:gs pos="100000">
                  <a:srgbClr val="708D8E"/>
                </a:gs>
              </a:gsLst>
              <a:lin ang="5400000" scaled="0"/>
            </a:gradFill>
            <a:ln w="25400" cap="flat" cmpd="sng" algn="ctr">
              <a:solidFill>
                <a:srgbClr val="04617B">
                  <a:lumMod val="75000"/>
                </a:srgb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0" name="Rounded Rectangle 4"/>
            <p:cNvSpPr/>
            <p:nvPr/>
          </p:nvSpPr>
          <p:spPr>
            <a:xfrm>
              <a:off x="5527113" y="3653907"/>
              <a:ext cx="1782370" cy="129107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1" name="Group 41"/>
          <p:cNvGrpSpPr/>
          <p:nvPr userDrawn="1"/>
        </p:nvGrpSpPr>
        <p:grpSpPr>
          <a:xfrm>
            <a:off x="5674879" y="4217143"/>
            <a:ext cx="878719" cy="225768"/>
            <a:chOff x="250532" y="838195"/>
            <a:chExt cx="2161884" cy="555450"/>
          </a:xfrm>
          <a:scene3d>
            <a:camera prst="orthographicFront"/>
            <a:lightRig rig="threePt" dir="t"/>
          </a:scene3d>
        </p:grpSpPr>
        <p:sp>
          <p:nvSpPr>
            <p:cNvPr id="52" name="Right Arrow 51"/>
            <p:cNvSpPr/>
            <p:nvPr/>
          </p:nvSpPr>
          <p:spPr>
            <a:xfrm>
              <a:off x="250532" y="838195"/>
              <a:ext cx="2161884" cy="55545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0F6FC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p3d>
              <a:bevelT/>
            </a:sp3d>
          </p:spPr>
        </p:sp>
        <p:sp>
          <p:nvSpPr>
            <p:cNvPr id="53" name="Right Arrow 4"/>
            <p:cNvSpPr/>
            <p:nvPr/>
          </p:nvSpPr>
          <p:spPr>
            <a:xfrm>
              <a:off x="791003" y="921512"/>
              <a:ext cx="1427005" cy="38881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11430" rIns="2286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6" name="Group 70"/>
          <p:cNvGrpSpPr/>
          <p:nvPr/>
        </p:nvGrpSpPr>
        <p:grpSpPr>
          <a:xfrm>
            <a:off x="4854982" y="3737442"/>
            <a:ext cx="1340654" cy="1012575"/>
            <a:chOff x="2950994" y="3552046"/>
            <a:chExt cx="1922058" cy="1430761"/>
          </a:xfrm>
        </p:grpSpPr>
        <p:sp>
          <p:nvSpPr>
            <p:cNvPr id="57" name="Rounded Rectangle 32"/>
            <p:cNvSpPr/>
            <p:nvPr/>
          </p:nvSpPr>
          <p:spPr>
            <a:xfrm>
              <a:off x="2950994" y="3552046"/>
              <a:ext cx="1922058" cy="1430761"/>
            </a:xfrm>
            <a:prstGeom prst="roundRect">
              <a:avLst/>
            </a:prstGeom>
            <a:gradFill rotWithShape="0">
              <a:gsLst>
                <a:gs pos="0">
                  <a:srgbClr val="04617B"/>
                </a:gs>
                <a:gs pos="50000">
                  <a:srgbClr val="04617B">
                    <a:lumMod val="75000"/>
                  </a:srgbClr>
                </a:gs>
                <a:gs pos="100000">
                  <a:srgbClr val="708D8E"/>
                </a:gs>
              </a:gsLst>
              <a:lin ang="5400000" scaled="0"/>
            </a:gradFill>
            <a:ln w="25400" cap="flat" cmpd="sng" algn="ctr">
              <a:solidFill>
                <a:srgbClr val="04617B">
                  <a:lumMod val="75000"/>
                </a:srgb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8" name="Rounded Rectangle 4"/>
            <p:cNvSpPr/>
            <p:nvPr/>
          </p:nvSpPr>
          <p:spPr>
            <a:xfrm>
              <a:off x="3020838" y="3621891"/>
              <a:ext cx="1782370" cy="12910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27038"/>
            <a:ext cx="8382000" cy="71596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0" y="6477000"/>
            <a:ext cx="1371600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fld id="{A39762D1-A0ED-4F10-8A4D-9CB7D784CF66}" type="slidenum">
              <a:rPr lang="en-US" sz="8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338603" y="324433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762D1-A0ED-4F10-8A4D-9CB7D784CF66}" type="slidenum">
              <a:rPr lang="en-US" sz="1800" smtClean="0">
                <a:latin typeface="Arial" pitchFamily="34" charset="0"/>
                <a:cs typeface="Arial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650" y="427038"/>
            <a:ext cx="8439150" cy="71596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30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30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27038"/>
            <a:ext cx="8458200" cy="715962"/>
          </a:xfrm>
        </p:spPr>
        <p:txBody>
          <a:bodyPr>
            <a:normAutofit/>
          </a:bodyPr>
          <a:lstStyle>
            <a:lvl1pPr>
              <a:defRPr sz="3200" b="1" u="none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7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17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7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7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102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3pt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15868" y="6047137"/>
            <a:ext cx="1243584" cy="5974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427038"/>
            <a:ext cx="8429625" cy="715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59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52400"/>
          </a:xfrm>
          <a:prstGeom prst="rect">
            <a:avLst/>
          </a:prstGeom>
          <a:gradFill rotWithShape="0">
            <a:gsLst>
              <a:gs pos="5000">
                <a:srgbClr val="FFFFCC"/>
              </a:gs>
              <a:gs pos="50000">
                <a:srgbClr val="009999"/>
              </a:gs>
              <a:gs pos="100000">
                <a:srgbClr val="0033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CC"/>
            </a:outerShdw>
          </a:effectLst>
        </p:spPr>
        <p:txBody>
          <a:bodyPr lIns="92075" tIns="0" rIns="92075" bIns="0" anchor="b"/>
          <a:lstStyle/>
          <a:p>
            <a:pPr algn="l" defTabSz="917575">
              <a:defRPr/>
            </a:pPr>
            <a:endParaRPr lang="en-US" sz="1000" b="1" dirty="0">
              <a:solidFill>
                <a:srgbClr val="000099"/>
              </a:solidFill>
              <a:latin typeface="Arial" charset="0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130300" y="6096000"/>
            <a:ext cx="6273800" cy="1905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rgbClr val="009999"/>
              </a:gs>
              <a:gs pos="95000">
                <a:srgbClr val="FFFF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CC"/>
            </a:outerShdw>
          </a:effectLst>
        </p:spPr>
        <p:txBody>
          <a:bodyPr lIns="92075" tIns="0" rIns="92075" bIns="0" anchor="b"/>
          <a:lstStyle/>
          <a:p>
            <a:pPr algn="l" defTabSz="917575">
              <a:defRPr/>
            </a:pPr>
            <a:endParaRPr lang="en-US" sz="1000" b="1" dirty="0">
              <a:solidFill>
                <a:srgbClr val="000099"/>
              </a:solidFill>
              <a:latin typeface="Arial" charset="0"/>
              <a:ea typeface="+mn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6444" y="6511584"/>
            <a:ext cx="51074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err="1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Verisk</a:t>
            </a:r>
            <a:r>
              <a:rPr lang="en-US" sz="7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Climate Proprietary Information © </a:t>
            </a:r>
            <a:r>
              <a:rPr lang="en-US" sz="700" dirty="0" err="1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Verisk</a:t>
            </a:r>
            <a:r>
              <a:rPr lang="en-US" sz="700" baseline="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Climate</a:t>
            </a:r>
            <a:r>
              <a:rPr lang="en-US" sz="7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, 2014</a:t>
            </a:r>
            <a:endParaRPr lang="en-US" sz="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61920" y="6311900"/>
            <a:ext cx="1371600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fld id="{A39762D1-A0ED-4F10-8A4D-9CB7D784CF66}" type="slidenum">
              <a:rPr lang="en-US" sz="8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115_VClimate_C_TM.jpg.jpe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3635" y="6099628"/>
            <a:ext cx="1886859" cy="647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arth2_medium.jpg"/>
          <p:cNvPicPr>
            <a:picLocks noChangeAspect="1"/>
          </p:cNvPicPr>
          <p:nvPr/>
        </p:nvPicPr>
        <p:blipFill>
          <a:blip r:embed="rId3" cstate="print"/>
          <a:srcRect b="14474"/>
          <a:stretch>
            <a:fillRect/>
          </a:stretch>
        </p:blipFill>
        <p:spPr bwMode="auto">
          <a:xfrm>
            <a:off x="152400" y="1446213"/>
            <a:ext cx="8991600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solidFill>
            <a:srgbClr val="FFFFFF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C:\Documents and Settings\swalker\My Documents\Logos, Artwork\2010 Logo USE THESE ONLY\Logos with background\144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763756"/>
            <a:ext cx="1928812" cy="901700"/>
          </a:xfrm>
          <a:prstGeom prst="rect">
            <a:avLst/>
          </a:prstGeom>
          <a:noFill/>
        </p:spPr>
      </p:pic>
      <p:pic>
        <p:nvPicPr>
          <p:cNvPr id="7" name="Picture 6" descr="Rain_ot_ocean_bea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3124200"/>
            <a:ext cx="1714500" cy="1143000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Thunderstorm_in_sydney_2000x1500_edit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3962400"/>
            <a:ext cx="1661311" cy="1217778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050923-O-9999A-001.jpg"/>
          <p:cNvPicPr>
            <a:picLocks noChangeAspect="1"/>
          </p:cNvPicPr>
          <p:nvPr/>
        </p:nvPicPr>
        <p:blipFill>
          <a:blip r:embed="rId7" cstate="print"/>
          <a:srcRect b="7143"/>
          <a:stretch>
            <a:fillRect/>
          </a:stretch>
        </p:blipFill>
        <p:spPr>
          <a:xfrm>
            <a:off x="6400800" y="4724400"/>
            <a:ext cx="1524000" cy="1415143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496234" y="1494235"/>
            <a:ext cx="7355811" cy="2523768"/>
          </a:xfrm>
          <a:prstGeom prst="rect">
            <a:avLst/>
          </a:prstGeom>
          <a:effectLst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kumimoji="1" lang="en-US" sz="2400" b="1" dirty="0" smtClean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Emerging Risk Research Program</a:t>
            </a:r>
          </a:p>
          <a:p>
            <a:pPr algn="r">
              <a:defRPr/>
            </a:pPr>
            <a:r>
              <a:rPr kumimoji="1" lang="en-US" sz="2400" b="1" dirty="0" smtClean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Executive Summary of Phase I Results   </a:t>
            </a:r>
          </a:p>
          <a:p>
            <a:pPr algn="r">
              <a:defRPr/>
            </a:pPr>
            <a:r>
              <a:rPr kumimoji="1" lang="en-US" sz="2000" b="1" dirty="0" smtClean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Diagnosis of Severe Weather </a:t>
            </a:r>
            <a:endParaRPr kumimoji="1" lang="en-US" sz="2000" b="1" dirty="0" smtClean="0">
              <a:ln w="3175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r">
              <a:defRPr/>
            </a:pPr>
            <a:r>
              <a:rPr kumimoji="1" lang="en-US" sz="2000" b="1" dirty="0" smtClean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Environments </a:t>
            </a:r>
            <a:r>
              <a:rPr kumimoji="1" lang="en-US" sz="2000" b="1" dirty="0" smtClean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in the </a:t>
            </a:r>
            <a:r>
              <a:rPr kumimoji="1" lang="en-US" sz="2000" b="1" dirty="0" smtClean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US</a:t>
            </a:r>
            <a:endParaRPr kumimoji="1" lang="en-US" sz="1600" b="1" dirty="0" smtClean="0">
              <a:ln w="3175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r">
              <a:defRPr/>
            </a:pPr>
            <a:endParaRPr kumimoji="1" lang="en-US" sz="1600" b="1" dirty="0" smtClean="0">
              <a:ln w="3175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r">
              <a:defRPr/>
            </a:pPr>
            <a:endParaRPr kumimoji="1" lang="en-US" sz="1600" b="1" dirty="0">
              <a:ln w="3175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r">
              <a:defRPr/>
            </a:pPr>
            <a:r>
              <a:rPr kumimoji="1" lang="en-US" sz="1600" b="1" dirty="0" smtClean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	</a:t>
            </a:r>
          </a:p>
          <a:p>
            <a:pPr algn="r">
              <a:defRPr/>
            </a:pPr>
            <a:r>
              <a:rPr kumimoji="1" lang="en-US" sz="1600" b="1" dirty="0" smtClean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June 23, 2014</a:t>
            </a:r>
          </a:p>
          <a:p>
            <a:pPr algn="r">
              <a:defRPr/>
            </a:pPr>
            <a:endParaRPr kumimoji="1" lang="en-US" sz="600" b="1" i="1" dirty="0" smtClean="0">
              <a:ln w="3175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115_VClimate_C_TM.jpg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2395" y="805139"/>
            <a:ext cx="1944564" cy="6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23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cintosh HD:Users:jfurtado:Desktop:ERRP_PHASE1_REPORT:figures:epsFigs:5-YRRunMean_Std_US_PostFilter_NoMask.e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3" t="1322" r="9259" b="1511"/>
          <a:stretch/>
        </p:blipFill>
        <p:spPr bwMode="auto">
          <a:xfrm>
            <a:off x="4772420" y="865464"/>
            <a:ext cx="4371580" cy="3680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312738"/>
            <a:ext cx="83820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Summary &amp; Conclusions, 1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856" y="1018840"/>
            <a:ext cx="4167453" cy="4912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Phase I Hazard findings</a:t>
            </a:r>
          </a:p>
          <a:p>
            <a:endParaRPr lang="en-US" b="1" dirty="0"/>
          </a:p>
          <a:p>
            <a:r>
              <a:rPr lang="en-US" sz="1600" dirty="0" smtClean="0"/>
              <a:t>Thus far in the research program, we find: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n</a:t>
            </a:r>
            <a:r>
              <a:rPr lang="en-US" sz="1600" dirty="0" smtClean="0"/>
              <a:t>ational hail</a:t>
            </a:r>
            <a:r>
              <a:rPr lang="en-US" sz="1600" dirty="0"/>
              <a:t>/</a:t>
            </a:r>
            <a:r>
              <a:rPr lang="en-US" sz="1600" dirty="0" smtClean="0"/>
              <a:t>tornado/wind </a:t>
            </a:r>
            <a:r>
              <a:rPr lang="en-US" sz="1600" dirty="0"/>
              <a:t>environments in the US for the period 1940-2012 </a:t>
            </a:r>
            <a:r>
              <a:rPr lang="en-US" sz="1600" dirty="0" smtClean="0"/>
              <a:t>have </a:t>
            </a:r>
            <a:r>
              <a:rPr lang="en-US" sz="1600" dirty="0"/>
              <a:t>not moved </a:t>
            </a:r>
            <a:r>
              <a:rPr lang="en-US" sz="1600" dirty="0" smtClean="0"/>
              <a:t>far from a </a:t>
            </a:r>
            <a:r>
              <a:rPr lang="en-US" sz="1600" dirty="0"/>
              <a:t>long–term </a:t>
            </a:r>
            <a:r>
              <a:rPr lang="en-US" sz="1600" dirty="0" smtClean="0"/>
              <a:t>average.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egional increases (decreases) in hail/wind environments are noted in the northeast (southeast).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inter-annual variability has increased</a:t>
            </a:r>
            <a:r>
              <a:rPr lang="en-US" sz="1600" dirty="0"/>
              <a:t> </a:t>
            </a:r>
            <a:r>
              <a:rPr lang="en-US" sz="1600" dirty="0" smtClean="0"/>
              <a:t>over the last 20 years.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nalysis of independent tornado and wind data corroborate fewer widespread severe weather days, while the effected area on those days is increasing.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ornado occurrence is trending toward larger outbreaks on fewer days.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73600" y="4536202"/>
            <a:ext cx="4508499" cy="1773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We expect hail</a:t>
            </a:r>
            <a:r>
              <a:rPr lang="en-US" dirty="0"/>
              <a:t>, tornado and wind </a:t>
            </a:r>
            <a:r>
              <a:rPr lang="en-US" dirty="0" smtClean="0"/>
              <a:t>environments to </a:t>
            </a:r>
            <a:r>
              <a:rPr lang="en-US" dirty="0"/>
              <a:t>remain flat or decrease slightly in the next 5-10 years, while year-to-year variability is likely to stay at </a:t>
            </a:r>
            <a:r>
              <a:rPr lang="en-US" dirty="0" smtClean="0"/>
              <a:t>current, historically high </a:t>
            </a:r>
            <a:r>
              <a:rPr lang="en-US" dirty="0"/>
              <a:t>levels or increase.</a:t>
            </a:r>
          </a:p>
        </p:txBody>
      </p:sp>
    </p:spTree>
    <p:extLst>
      <p:ext uri="{BB962C8B-B14F-4D97-AF65-F5344CB8AC3E}">
        <p14:creationId xmlns:p14="http://schemas.microsoft.com/office/powerpoint/2010/main" xmlns="" val="2018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83820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Summary &amp; Conclusions, </a:t>
            </a:r>
            <a:r>
              <a:rPr lang="en-US" sz="2400" dirty="0" smtClean="0"/>
              <a:t>2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247" y="1046752"/>
            <a:ext cx="3656202" cy="44940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Risk management implications</a:t>
            </a:r>
          </a:p>
          <a:p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i="1" dirty="0"/>
              <a:t>Distribution tails of US weather-related losses seem to be </a:t>
            </a:r>
            <a:r>
              <a:rPr lang="en-US" i="1" u="sng" dirty="0"/>
              <a:t>broadening on both end</a:t>
            </a:r>
            <a:r>
              <a:rPr lang="en-US" i="1" dirty="0"/>
              <a:t>s.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pPr marL="285750" indent="-285750">
              <a:buFont typeface="Arial"/>
              <a:buChar char="•"/>
            </a:pPr>
            <a:r>
              <a:rPr lang="en-US" i="1" dirty="0"/>
              <a:t>H</a:t>
            </a:r>
            <a:r>
              <a:rPr lang="en-US" i="1" dirty="0" smtClean="0"/>
              <a:t>azard risk variability has increased, so assessment </a:t>
            </a:r>
            <a:r>
              <a:rPr lang="en-US" i="1" dirty="0"/>
              <a:t>of capital adequacy and capital allocation will need to allow for a </a:t>
            </a:r>
            <a:r>
              <a:rPr lang="en-US" i="1" u="sng" dirty="0"/>
              <a:t>larger risk envelope going </a:t>
            </a:r>
            <a:r>
              <a:rPr lang="en-US" i="1" u="sng" dirty="0" smtClean="0"/>
              <a:t>forward</a:t>
            </a:r>
            <a:r>
              <a:rPr lang="en-US" i="1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48222" y="1140811"/>
            <a:ext cx="3656202" cy="5038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       </a:t>
            </a: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endParaRPr lang="en-US" i="1" dirty="0" smtClean="0"/>
          </a:p>
          <a:p>
            <a:pPr marL="285750" indent="-285750">
              <a:buFont typeface="Arial"/>
              <a:buChar char="•"/>
            </a:pPr>
            <a:r>
              <a:rPr lang="en-US" i="1" dirty="0"/>
              <a:t>Increased hazard risk is leading to larger, single-event catastrophic weather losses, perhaps </a:t>
            </a:r>
            <a:r>
              <a:rPr lang="en-US" i="1" u="sng" dirty="0"/>
              <a:t>shifting the balance of CAT versus non-CAT losse</a:t>
            </a:r>
            <a:r>
              <a:rPr lang="en-US" i="1" dirty="0"/>
              <a:t>s toward catastrophic losses</a:t>
            </a:r>
            <a:r>
              <a:rPr lang="en-US" dirty="0"/>
              <a:t>.</a:t>
            </a:r>
            <a:endParaRPr lang="en-US" i="1" dirty="0"/>
          </a:p>
          <a:p>
            <a:endParaRPr lang="en-US" i="1" dirty="0"/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More </a:t>
            </a:r>
            <a:r>
              <a:rPr lang="en-US" i="1" u="sng" dirty="0"/>
              <a:t>aggressive loss reserving </a:t>
            </a:r>
            <a:r>
              <a:rPr lang="en-US" i="1" dirty="0"/>
              <a:t>and a greater degree of liquidity will be needed to minimize unplanned reserve </a:t>
            </a:r>
            <a:r>
              <a:rPr lang="en-US" i="1" dirty="0" smtClean="0"/>
              <a:t>releases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31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61464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kumimoji="1" lang="en-US" sz="2800" b="1" dirty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Emerging Risk Research Program</a:t>
            </a:r>
          </a:p>
          <a:p>
            <a:pPr marL="0" indent="0">
              <a:buNone/>
            </a:pPr>
            <a:r>
              <a:rPr lang="en-US" i="1" dirty="0" smtClean="0"/>
              <a:t>Climate Variation and Severe Convective Hazards</a:t>
            </a:r>
            <a:r>
              <a:rPr lang="en-US" sz="2800" dirty="0" smtClean="0"/>
              <a:t> </a:t>
            </a:r>
          </a:p>
          <a:p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2-year effort, 2013-2015, to detect and quantify changes in the occurrence of hail/tornado/wind perils in the US and Canada</a:t>
            </a:r>
          </a:p>
          <a:p>
            <a:pPr>
              <a:buFont typeface="Wingdings" charset="2"/>
              <a:buChar char="Ø"/>
            </a:pPr>
            <a:endParaRPr lang="en-US" sz="2000" dirty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9 participating US and Canadian insurers</a:t>
            </a:r>
          </a:p>
          <a:p>
            <a:pPr>
              <a:buFont typeface="Wingdings" charset="2"/>
              <a:buChar char="Ø"/>
            </a:pPr>
            <a:endParaRPr lang="en-US" sz="2000" dirty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Phase 1/Year 1 is finished and looked at long-term, large-scale trends in hail/tornado/wind</a:t>
            </a:r>
          </a:p>
          <a:p>
            <a:pPr>
              <a:buFont typeface="Wingdings" charset="2"/>
              <a:buChar char="Ø"/>
            </a:pPr>
            <a:endParaRPr lang="en-US" sz="2000" dirty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Phase 2/Year 2 starts now and will explore differentiation of severe weather risk on small spatial &amp; time </a:t>
            </a:r>
            <a:r>
              <a:rPr lang="en-US" sz="2000" dirty="0" err="1" smtClean="0"/>
              <a:t>scalesd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1620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Broad Phase 1 Conclusions</a:t>
            </a:r>
            <a:endParaRPr lang="en-US" dirty="0"/>
          </a:p>
        </p:txBody>
      </p:sp>
      <p:pic>
        <p:nvPicPr>
          <p:cNvPr id="4" name="Picture 3" descr="Screen Shot 2014-06-17 at 10.51.36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800" y="1168400"/>
            <a:ext cx="6451600" cy="48768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654300" y="2209800"/>
            <a:ext cx="4356100" cy="2044700"/>
          </a:xfrm>
          <a:custGeom>
            <a:avLst/>
            <a:gdLst>
              <a:gd name="connsiteX0" fmla="*/ 203200 w 4356100"/>
              <a:gd name="connsiteY0" fmla="*/ 12700 h 2044700"/>
              <a:gd name="connsiteX1" fmla="*/ 0 w 4356100"/>
              <a:gd name="connsiteY1" fmla="*/ 342900 h 2044700"/>
              <a:gd name="connsiteX2" fmla="*/ 0 w 4356100"/>
              <a:gd name="connsiteY2" fmla="*/ 711200 h 2044700"/>
              <a:gd name="connsiteX3" fmla="*/ 292100 w 4356100"/>
              <a:gd name="connsiteY3" fmla="*/ 1181100 h 2044700"/>
              <a:gd name="connsiteX4" fmla="*/ 1079500 w 4356100"/>
              <a:gd name="connsiteY4" fmla="*/ 1435100 h 2044700"/>
              <a:gd name="connsiteX5" fmla="*/ 1600200 w 4356100"/>
              <a:gd name="connsiteY5" fmla="*/ 1422400 h 2044700"/>
              <a:gd name="connsiteX6" fmla="*/ 2260600 w 4356100"/>
              <a:gd name="connsiteY6" fmla="*/ 1511300 h 2044700"/>
              <a:gd name="connsiteX7" fmla="*/ 3187700 w 4356100"/>
              <a:gd name="connsiteY7" fmla="*/ 1866900 h 2044700"/>
              <a:gd name="connsiteX8" fmla="*/ 3683000 w 4356100"/>
              <a:gd name="connsiteY8" fmla="*/ 2044700 h 2044700"/>
              <a:gd name="connsiteX9" fmla="*/ 4178300 w 4356100"/>
              <a:gd name="connsiteY9" fmla="*/ 1930400 h 2044700"/>
              <a:gd name="connsiteX10" fmla="*/ 4356100 w 4356100"/>
              <a:gd name="connsiteY10" fmla="*/ 1485900 h 2044700"/>
              <a:gd name="connsiteX11" fmla="*/ 4076700 w 4356100"/>
              <a:gd name="connsiteY11" fmla="*/ 850900 h 2044700"/>
              <a:gd name="connsiteX12" fmla="*/ 3594100 w 4356100"/>
              <a:gd name="connsiteY12" fmla="*/ 584200 h 2044700"/>
              <a:gd name="connsiteX13" fmla="*/ 2717800 w 4356100"/>
              <a:gd name="connsiteY13" fmla="*/ 457200 h 2044700"/>
              <a:gd name="connsiteX14" fmla="*/ 1625600 w 4356100"/>
              <a:gd name="connsiteY14" fmla="*/ 520700 h 2044700"/>
              <a:gd name="connsiteX15" fmla="*/ 1320800 w 4356100"/>
              <a:gd name="connsiteY15" fmla="*/ 546100 h 2044700"/>
              <a:gd name="connsiteX16" fmla="*/ 825500 w 4356100"/>
              <a:gd name="connsiteY16" fmla="*/ 254000 h 2044700"/>
              <a:gd name="connsiteX17" fmla="*/ 406400 w 4356100"/>
              <a:gd name="connsiteY17" fmla="*/ 0 h 2044700"/>
              <a:gd name="connsiteX18" fmla="*/ 203200 w 4356100"/>
              <a:gd name="connsiteY18" fmla="*/ 1270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56100" h="2044700">
                <a:moveTo>
                  <a:pt x="203200" y="12700"/>
                </a:moveTo>
                <a:lnTo>
                  <a:pt x="0" y="342900"/>
                </a:lnTo>
                <a:lnTo>
                  <a:pt x="0" y="711200"/>
                </a:lnTo>
                <a:lnTo>
                  <a:pt x="292100" y="1181100"/>
                </a:lnTo>
                <a:lnTo>
                  <a:pt x="1079500" y="1435100"/>
                </a:lnTo>
                <a:lnTo>
                  <a:pt x="1600200" y="1422400"/>
                </a:lnTo>
                <a:lnTo>
                  <a:pt x="2260600" y="1511300"/>
                </a:lnTo>
                <a:lnTo>
                  <a:pt x="3187700" y="1866900"/>
                </a:lnTo>
                <a:lnTo>
                  <a:pt x="3683000" y="2044700"/>
                </a:lnTo>
                <a:lnTo>
                  <a:pt x="4178300" y="1930400"/>
                </a:lnTo>
                <a:lnTo>
                  <a:pt x="4356100" y="1485900"/>
                </a:lnTo>
                <a:lnTo>
                  <a:pt x="4076700" y="850900"/>
                </a:lnTo>
                <a:lnTo>
                  <a:pt x="3594100" y="584200"/>
                </a:lnTo>
                <a:lnTo>
                  <a:pt x="2717800" y="457200"/>
                </a:lnTo>
                <a:lnTo>
                  <a:pt x="1625600" y="520700"/>
                </a:lnTo>
                <a:lnTo>
                  <a:pt x="1320800" y="546100"/>
                </a:lnTo>
                <a:lnTo>
                  <a:pt x="825500" y="254000"/>
                </a:lnTo>
                <a:lnTo>
                  <a:pt x="406400" y="0"/>
                </a:lnTo>
                <a:lnTo>
                  <a:pt x="203200" y="12700"/>
                </a:lnTo>
                <a:close/>
              </a:path>
            </a:pathLst>
          </a:custGeom>
          <a:solidFill>
            <a:srgbClr val="C0504D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352800" y="3378200"/>
            <a:ext cx="2844800" cy="2108200"/>
          </a:xfrm>
          <a:custGeom>
            <a:avLst/>
            <a:gdLst>
              <a:gd name="connsiteX0" fmla="*/ 0 w 2844800"/>
              <a:gd name="connsiteY0" fmla="*/ 152400 h 2108200"/>
              <a:gd name="connsiteX1" fmla="*/ 190500 w 2844800"/>
              <a:gd name="connsiteY1" fmla="*/ 469900 h 2108200"/>
              <a:gd name="connsiteX2" fmla="*/ 444500 w 2844800"/>
              <a:gd name="connsiteY2" fmla="*/ 1219200 h 2108200"/>
              <a:gd name="connsiteX3" fmla="*/ 711200 w 2844800"/>
              <a:gd name="connsiteY3" fmla="*/ 1981200 h 2108200"/>
              <a:gd name="connsiteX4" fmla="*/ 1117600 w 2844800"/>
              <a:gd name="connsiteY4" fmla="*/ 2108200 h 2108200"/>
              <a:gd name="connsiteX5" fmla="*/ 1574800 w 2844800"/>
              <a:gd name="connsiteY5" fmla="*/ 1905000 h 2108200"/>
              <a:gd name="connsiteX6" fmla="*/ 2006600 w 2844800"/>
              <a:gd name="connsiteY6" fmla="*/ 1409700 h 2108200"/>
              <a:gd name="connsiteX7" fmla="*/ 2374900 w 2844800"/>
              <a:gd name="connsiteY7" fmla="*/ 1244600 h 2108200"/>
              <a:gd name="connsiteX8" fmla="*/ 2768600 w 2844800"/>
              <a:gd name="connsiteY8" fmla="*/ 1104900 h 2108200"/>
              <a:gd name="connsiteX9" fmla="*/ 2844800 w 2844800"/>
              <a:gd name="connsiteY9" fmla="*/ 825500 h 2108200"/>
              <a:gd name="connsiteX10" fmla="*/ 2425700 w 2844800"/>
              <a:gd name="connsiteY10" fmla="*/ 508000 h 2108200"/>
              <a:gd name="connsiteX11" fmla="*/ 2057400 w 2844800"/>
              <a:gd name="connsiteY11" fmla="*/ 330200 h 2108200"/>
              <a:gd name="connsiteX12" fmla="*/ 1498600 w 2844800"/>
              <a:gd name="connsiteY12" fmla="*/ 114300 h 2108200"/>
              <a:gd name="connsiteX13" fmla="*/ 889000 w 2844800"/>
              <a:gd name="connsiteY13" fmla="*/ 63500 h 2108200"/>
              <a:gd name="connsiteX14" fmla="*/ 190500 w 2844800"/>
              <a:gd name="connsiteY14" fmla="*/ 0 h 2108200"/>
              <a:gd name="connsiteX15" fmla="*/ 0 w 2844800"/>
              <a:gd name="connsiteY15" fmla="*/ 15240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44800" h="2108200">
                <a:moveTo>
                  <a:pt x="0" y="152400"/>
                </a:moveTo>
                <a:lnTo>
                  <a:pt x="190500" y="469900"/>
                </a:lnTo>
                <a:lnTo>
                  <a:pt x="444500" y="1219200"/>
                </a:lnTo>
                <a:lnTo>
                  <a:pt x="711200" y="1981200"/>
                </a:lnTo>
                <a:lnTo>
                  <a:pt x="1117600" y="2108200"/>
                </a:lnTo>
                <a:lnTo>
                  <a:pt x="1574800" y="1905000"/>
                </a:lnTo>
                <a:lnTo>
                  <a:pt x="2006600" y="1409700"/>
                </a:lnTo>
                <a:lnTo>
                  <a:pt x="2374900" y="1244600"/>
                </a:lnTo>
                <a:lnTo>
                  <a:pt x="2768600" y="1104900"/>
                </a:lnTo>
                <a:lnTo>
                  <a:pt x="2844800" y="825500"/>
                </a:lnTo>
                <a:lnTo>
                  <a:pt x="2425700" y="508000"/>
                </a:lnTo>
                <a:lnTo>
                  <a:pt x="2057400" y="330200"/>
                </a:lnTo>
                <a:lnTo>
                  <a:pt x="1498600" y="114300"/>
                </a:lnTo>
                <a:lnTo>
                  <a:pt x="889000" y="63500"/>
                </a:lnTo>
                <a:lnTo>
                  <a:pt x="19050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00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457700" y="4076700"/>
            <a:ext cx="2463800" cy="1752600"/>
          </a:xfrm>
          <a:custGeom>
            <a:avLst/>
            <a:gdLst>
              <a:gd name="connsiteX0" fmla="*/ 1968500 w 2463800"/>
              <a:gd name="connsiteY0" fmla="*/ 0 h 1752600"/>
              <a:gd name="connsiteX1" fmla="*/ 1689100 w 2463800"/>
              <a:gd name="connsiteY1" fmla="*/ 114300 h 1752600"/>
              <a:gd name="connsiteX2" fmla="*/ 1562100 w 2463800"/>
              <a:gd name="connsiteY2" fmla="*/ 342900 h 1752600"/>
              <a:gd name="connsiteX3" fmla="*/ 1219200 w 2463800"/>
              <a:gd name="connsiteY3" fmla="*/ 520700 h 1752600"/>
              <a:gd name="connsiteX4" fmla="*/ 800100 w 2463800"/>
              <a:gd name="connsiteY4" fmla="*/ 812800 h 1752600"/>
              <a:gd name="connsiteX5" fmla="*/ 393700 w 2463800"/>
              <a:gd name="connsiteY5" fmla="*/ 1130300 h 1752600"/>
              <a:gd name="connsiteX6" fmla="*/ 0 w 2463800"/>
              <a:gd name="connsiteY6" fmla="*/ 1409700 h 1752600"/>
              <a:gd name="connsiteX7" fmla="*/ 139700 w 2463800"/>
              <a:gd name="connsiteY7" fmla="*/ 1752600 h 1752600"/>
              <a:gd name="connsiteX8" fmla="*/ 774700 w 2463800"/>
              <a:gd name="connsiteY8" fmla="*/ 1549400 h 1752600"/>
              <a:gd name="connsiteX9" fmla="*/ 1231900 w 2463800"/>
              <a:gd name="connsiteY9" fmla="*/ 1524000 h 1752600"/>
              <a:gd name="connsiteX10" fmla="*/ 1828800 w 2463800"/>
              <a:gd name="connsiteY10" fmla="*/ 1587500 h 1752600"/>
              <a:gd name="connsiteX11" fmla="*/ 2133600 w 2463800"/>
              <a:gd name="connsiteY11" fmla="*/ 1308100 h 1752600"/>
              <a:gd name="connsiteX12" fmla="*/ 2133600 w 2463800"/>
              <a:gd name="connsiteY12" fmla="*/ 736600 h 1752600"/>
              <a:gd name="connsiteX13" fmla="*/ 2463800 w 2463800"/>
              <a:gd name="connsiteY13" fmla="*/ 368300 h 1752600"/>
              <a:gd name="connsiteX14" fmla="*/ 2311400 w 2463800"/>
              <a:gd name="connsiteY14" fmla="*/ 63500 h 1752600"/>
              <a:gd name="connsiteX15" fmla="*/ 2120900 w 2463800"/>
              <a:gd name="connsiteY15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3800" h="1752600">
                <a:moveTo>
                  <a:pt x="1968500" y="0"/>
                </a:moveTo>
                <a:lnTo>
                  <a:pt x="1689100" y="114300"/>
                </a:lnTo>
                <a:lnTo>
                  <a:pt x="1562100" y="342900"/>
                </a:lnTo>
                <a:lnTo>
                  <a:pt x="1219200" y="520700"/>
                </a:lnTo>
                <a:lnTo>
                  <a:pt x="800100" y="812800"/>
                </a:lnTo>
                <a:lnTo>
                  <a:pt x="393700" y="1130300"/>
                </a:lnTo>
                <a:lnTo>
                  <a:pt x="0" y="1409700"/>
                </a:lnTo>
                <a:lnTo>
                  <a:pt x="139700" y="1752600"/>
                </a:lnTo>
                <a:lnTo>
                  <a:pt x="774700" y="1549400"/>
                </a:lnTo>
                <a:lnTo>
                  <a:pt x="1231900" y="1524000"/>
                </a:lnTo>
                <a:lnTo>
                  <a:pt x="1828800" y="1587500"/>
                </a:lnTo>
                <a:lnTo>
                  <a:pt x="2133600" y="1308100"/>
                </a:lnTo>
                <a:lnTo>
                  <a:pt x="2133600" y="736600"/>
                </a:lnTo>
                <a:lnTo>
                  <a:pt x="2463800" y="368300"/>
                </a:lnTo>
                <a:lnTo>
                  <a:pt x="2311400" y="63500"/>
                </a:lnTo>
                <a:lnTo>
                  <a:pt x="2120900" y="0"/>
                </a:lnTo>
              </a:path>
            </a:pathLst>
          </a:custGeom>
          <a:solidFill>
            <a:srgbClr val="008000">
              <a:alpha val="51000"/>
            </a:srgbClr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2451100"/>
            <a:ext cx="28353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Canada and NE US</a:t>
            </a:r>
          </a:p>
          <a:p>
            <a:r>
              <a:rPr lang="en-US" sz="1400" i="1" dirty="0"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1400" i="1" dirty="0" smtClean="0"/>
              <a:t>Increased #s of environments</a:t>
            </a:r>
          </a:p>
          <a:p>
            <a:r>
              <a:rPr lang="en-US" sz="1400" i="1" dirty="0"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1400" i="1" dirty="0" smtClean="0"/>
              <a:t>Increase in area of environments</a:t>
            </a:r>
          </a:p>
          <a:p>
            <a:r>
              <a:rPr lang="en-US" sz="1400" i="1" dirty="0" smtClean="0"/>
              <a:t>= % magnitude depends on baseline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400" y="3848100"/>
            <a:ext cx="39643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+mj-lt"/>
                <a:ea typeface="Zapf Dingbats"/>
                <a:cs typeface="Zapf Dingbats"/>
                <a:sym typeface="Zapf Dingbats"/>
              </a:rPr>
              <a:t>Central US:  Complex Picture</a:t>
            </a:r>
          </a:p>
          <a:p>
            <a:r>
              <a:rPr lang="en-US" sz="1400" i="1" dirty="0" smtClean="0"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1400" i="1" dirty="0" smtClean="0"/>
              <a:t>Decreased #s of environments</a:t>
            </a:r>
          </a:p>
          <a:p>
            <a:r>
              <a:rPr lang="en-US" sz="1400" i="1" dirty="0"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1400" i="1" dirty="0" smtClean="0"/>
              <a:t>Increase in area of environments</a:t>
            </a:r>
            <a:endParaRPr lang="en-US" sz="1400" i="1" dirty="0"/>
          </a:p>
          <a:p>
            <a:r>
              <a:rPr lang="en-US" sz="1400" i="1" dirty="0"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1400" i="1" dirty="0" smtClean="0"/>
              <a:t>Observations stable</a:t>
            </a:r>
          </a:p>
          <a:p>
            <a:r>
              <a:rPr lang="en-US" sz="1400" i="1" dirty="0"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1400" i="1" dirty="0" smtClean="0"/>
              <a:t>Implies not-Cat decrease; Cat increase</a:t>
            </a:r>
          </a:p>
          <a:p>
            <a:r>
              <a:rPr lang="en-US" sz="1400" i="1" dirty="0"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1400" i="1" dirty="0" smtClean="0"/>
              <a:t>Greater </a:t>
            </a:r>
            <a:r>
              <a:rPr lang="en-US" sz="1400" i="1" dirty="0" err="1" smtClean="0"/>
              <a:t>interannual</a:t>
            </a:r>
            <a:r>
              <a:rPr lang="en-US" sz="1400" i="1" dirty="0" smtClean="0"/>
              <a:t> variance. (#, timing)</a:t>
            </a:r>
          </a:p>
          <a:p>
            <a:r>
              <a:rPr lang="en-US" sz="1400" i="1" dirty="0"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1400" i="1" dirty="0" smtClean="0"/>
              <a:t>Step change in tornado width (reporting)</a:t>
            </a:r>
          </a:p>
          <a:p>
            <a:r>
              <a:rPr lang="en-US" sz="1400" i="1" dirty="0" smtClean="0"/>
              <a:t>= Implies reallocation of risk and likely net increase </a:t>
            </a:r>
          </a:p>
          <a:p>
            <a:r>
              <a:rPr lang="en-US" sz="1400" i="1" dirty="0"/>
              <a:t> </a:t>
            </a:r>
            <a:r>
              <a:rPr lang="en-US" sz="1400" i="1" dirty="0" smtClean="0"/>
              <a:t>    when considering variance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4584700"/>
            <a:ext cx="28976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Southeast US</a:t>
            </a:r>
          </a:p>
          <a:p>
            <a:r>
              <a:rPr lang="en-US" sz="1400" i="1" dirty="0"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1400" i="1" dirty="0" smtClean="0"/>
              <a:t>Decreased # of environments</a:t>
            </a:r>
          </a:p>
          <a:p>
            <a:r>
              <a:rPr lang="en-US" sz="1400" i="1" dirty="0"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1400" i="1" dirty="0" smtClean="0"/>
              <a:t>Decrease. in area of environments</a:t>
            </a:r>
            <a:endParaRPr lang="en-US" sz="1400" i="1" dirty="0"/>
          </a:p>
          <a:p>
            <a:r>
              <a:rPr lang="en-US" sz="1400" i="1" dirty="0" smtClean="0"/>
              <a:t>= % magnitude depends on baseline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601" y="1181100"/>
            <a:ext cx="5537199" cy="107721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Differences in severity (e.g., hail size, path width/length, etc.) that will be assessed in detail in Phase 2 may amplify or offset what has been observed in the broad environments over the last 20 years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2292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1698"/>
            <a:ext cx="83820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Multi-way Discrimination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8" y="1037959"/>
            <a:ext cx="9062062" cy="221324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Bef>
                <a:spcPts val="1080"/>
              </a:spcBef>
            </a:pPr>
            <a:r>
              <a:rPr lang="en-US" sz="1900" dirty="0" smtClean="0"/>
              <a:t>We built new models that recognize hail-, tornado- and wind-producing conditions</a:t>
            </a:r>
          </a:p>
          <a:p>
            <a:pPr>
              <a:spcBef>
                <a:spcPts val="1080"/>
              </a:spcBef>
            </a:pPr>
            <a:r>
              <a:rPr lang="en-US" sz="1900" dirty="0" smtClean="0"/>
              <a:t>They identify, i.e., discriminate, favorable/non-favorable atmospheric environment for </a:t>
            </a:r>
            <a:r>
              <a:rPr lang="en-US" sz="1900" dirty="0"/>
              <a:t>severe </a:t>
            </a:r>
            <a:r>
              <a:rPr lang="en-US" sz="1900" dirty="0" smtClean="0"/>
              <a:t>weather from primary, physical drivers</a:t>
            </a:r>
          </a:p>
          <a:p>
            <a:pPr>
              <a:spcBef>
                <a:spcPts val="1080"/>
              </a:spcBef>
            </a:pPr>
            <a:r>
              <a:rPr lang="en-US" sz="1900" dirty="0" smtClean="0"/>
              <a:t>Training period: 2000 – 2012</a:t>
            </a:r>
          </a:p>
          <a:p>
            <a:pPr lvl="1">
              <a:spcBef>
                <a:spcPts val="1080"/>
              </a:spcBef>
            </a:pPr>
            <a:r>
              <a:rPr lang="en-US" sz="1400" dirty="0" smtClean="0"/>
              <a:t>reconstruction of the climate + observations of severe weather = discriminant relationship</a:t>
            </a:r>
            <a:endParaRPr lang="en-US" sz="1200" dirty="0" smtClean="0"/>
          </a:p>
          <a:p>
            <a:pPr>
              <a:spcBef>
                <a:spcPts val="1080"/>
              </a:spcBef>
            </a:pPr>
            <a:r>
              <a:rPr lang="en-US" sz="1900" dirty="0" smtClean="0"/>
              <a:t>Application period: 1940 – 2012</a:t>
            </a:r>
          </a:p>
          <a:p>
            <a:pPr lvl="1">
              <a:spcBef>
                <a:spcPts val="1080"/>
              </a:spcBef>
            </a:pP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42738" y="4086833"/>
            <a:ext cx="4346836" cy="227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pic>
        <p:nvPicPr>
          <p:cNvPr id="13" name="Picture 12" descr="Macintosh HD:Users:jfurtado:Desktop:ERRP_PHASE1_REPORT:RegionsForModelCalibratio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94" t="24716" r="9682" b="24518"/>
          <a:stretch/>
        </p:blipFill>
        <p:spPr bwMode="auto">
          <a:xfrm>
            <a:off x="0" y="3562576"/>
            <a:ext cx="4676917" cy="2282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2900" y="3492500"/>
            <a:ext cx="347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independent perils models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1106567"/>
              </p:ext>
            </p:extLst>
          </p:nvPr>
        </p:nvGraphicFramePr>
        <p:xfrm>
          <a:off x="4864100" y="3599180"/>
          <a:ext cx="40767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584200"/>
                <a:gridCol w="990600"/>
                <a:gridCol w="7112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Tornado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Plains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West High Plains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Southeast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Northeast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West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5448300" y="3200400"/>
            <a:ext cx="2946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15 Independent Peril Models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0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acintosh HD:Users:jfurtado:Desktop:ERRP_PHASE1_REPORT:figures:epsFigs:5-YRRunMean_Std_Model_Canada_PostFilter_NoMask.e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" t="2092" r="1691" b="2453"/>
          <a:stretch/>
        </p:blipFill>
        <p:spPr bwMode="auto">
          <a:xfrm>
            <a:off x="4469545" y="2643217"/>
            <a:ext cx="4674455" cy="345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Picture 12" descr="Macintosh HD:Users:jfurtado:Desktop:ERRP_PHASE1_REPORT:figures:epsFigs:5-YRRunMean_Std_US_PostFilter_NoMask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3" t="1322" r="9259" b="1511"/>
          <a:stretch/>
        </p:blipFill>
        <p:spPr bwMode="auto">
          <a:xfrm>
            <a:off x="0" y="1156871"/>
            <a:ext cx="4371580" cy="3680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600" y="427038"/>
            <a:ext cx="88392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Long-term </a:t>
            </a:r>
            <a:r>
              <a:rPr lang="en-US" dirty="0" smtClean="0"/>
              <a:t>diagnosis: US and Canada 1940 - 2012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90951" y="255359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CANADA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28984" y="1041952"/>
            <a:ext cx="584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USA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10100" y="1231900"/>
            <a:ext cx="43307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These are 5-year running averages of annual environments – whole US/all of Canada: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little drift overall, but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y</a:t>
            </a:r>
            <a:r>
              <a:rPr lang="en-US" sz="1600" dirty="0" err="1" smtClean="0"/>
              <a:t>r</a:t>
            </a:r>
            <a:r>
              <a:rPr lang="en-US" sz="1600" dirty="0" smtClean="0"/>
              <a:t>-to-</a:t>
            </a:r>
            <a:r>
              <a:rPr lang="en-US" sz="1600" dirty="0" err="1" smtClean="0"/>
              <a:t>yr</a:t>
            </a:r>
            <a:r>
              <a:rPr lang="en-US" sz="1600" dirty="0" smtClean="0"/>
              <a:t> variance is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600" dirty="0">
                <a:sym typeface="Wingdings"/>
              </a:rPr>
              <a:t> </a:t>
            </a:r>
            <a:r>
              <a:rPr lang="en-US" sz="1600" dirty="0" smtClean="0">
                <a:sym typeface="Wingdings"/>
              </a:rPr>
              <a:t>over the last 15-20 yrs.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15900" y="5067300"/>
            <a:ext cx="4216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Canada is a very different story, including a marked increase in the 1990s.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40100" y="1993900"/>
            <a:ext cx="876300" cy="2667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78200" y="1727200"/>
            <a:ext cx="876300" cy="76200"/>
          </a:xfrm>
          <a:prstGeom prst="line">
            <a:avLst/>
          </a:prstGeom>
          <a:ln>
            <a:solidFill>
              <a:srgbClr val="E46C0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67100" y="2832100"/>
            <a:ext cx="749300" cy="12700"/>
          </a:xfrm>
          <a:prstGeom prst="line">
            <a:avLst/>
          </a:prstGeom>
          <a:ln>
            <a:solidFill>
              <a:srgbClr val="E46C0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79800" y="3136900"/>
            <a:ext cx="736600" cy="127000"/>
          </a:xfrm>
          <a:prstGeom prst="line">
            <a:avLst/>
          </a:prstGeom>
          <a:ln>
            <a:solidFill>
              <a:srgbClr val="E46C0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54400" y="3835400"/>
            <a:ext cx="787400" cy="38100"/>
          </a:xfrm>
          <a:prstGeom prst="line">
            <a:avLst/>
          </a:prstGeom>
          <a:ln>
            <a:solidFill>
              <a:srgbClr val="E46C0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67100" y="4203700"/>
            <a:ext cx="774700" cy="139700"/>
          </a:xfrm>
          <a:prstGeom prst="line">
            <a:avLst/>
          </a:prstGeom>
          <a:ln>
            <a:solidFill>
              <a:srgbClr val="E46C0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70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0810" y="427037"/>
            <a:ext cx="8469856" cy="2372512"/>
          </a:xfrm>
        </p:spPr>
        <p:txBody>
          <a:bodyPr>
            <a:normAutofit/>
          </a:bodyPr>
          <a:lstStyle/>
          <a:p>
            <a:r>
              <a:rPr lang="en-US" dirty="0"/>
              <a:t>Long-term </a:t>
            </a:r>
            <a:r>
              <a:rPr lang="en-US" i="1" dirty="0" smtClean="0"/>
              <a:t>regional</a:t>
            </a:r>
            <a:r>
              <a:rPr lang="en-US" dirty="0" smtClean="0"/>
              <a:t> diagnosis</a:t>
            </a:r>
            <a:br>
              <a:rPr lang="en-US" dirty="0" smtClean="0"/>
            </a:br>
            <a:r>
              <a:rPr lang="en-US" sz="2000" dirty="0" smtClean="0">
                <a:solidFill>
                  <a:srgbClr val="000000"/>
                </a:solidFill>
              </a:rPr>
              <a:t>hail environments, US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 descr="HAIL_5-YRRunMean_Std_Regional_US_PostFilter_NoMask.e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9" t="2315" r="1736" b="3008"/>
          <a:stretch/>
        </p:blipFill>
        <p:spPr>
          <a:xfrm>
            <a:off x="1371600" y="1282700"/>
            <a:ext cx="6400800" cy="4716986"/>
          </a:xfrm>
          <a:prstGeom prst="rect">
            <a:avLst/>
          </a:prstGeom>
        </p:spPr>
      </p:pic>
      <p:sp>
        <p:nvSpPr>
          <p:cNvPr id="9" name="Text Box 288"/>
          <p:cNvSpPr txBox="1"/>
          <p:nvPr/>
        </p:nvSpPr>
        <p:spPr>
          <a:xfrm>
            <a:off x="5316220" y="4674108"/>
            <a:ext cx="203708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effectLst/>
                <a:latin typeface="Times New Roman"/>
                <a:ea typeface="Georgia"/>
                <a:cs typeface="Georgia"/>
              </a:rPr>
              <a:t>5-Year Running Mean / Standard Deviation (Hail)</a:t>
            </a:r>
            <a:endParaRPr lang="en-US" sz="1600" dirty="0">
              <a:effectLst/>
              <a:latin typeface="Times New Roman"/>
              <a:ea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2971800"/>
            <a:ext cx="1371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Northeast:</a:t>
            </a:r>
          </a:p>
          <a:p>
            <a:r>
              <a:rPr lang="en-US" sz="1600" dirty="0" smtClean="0"/>
              <a:t>hail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nvironments</a:t>
            </a:r>
          </a:p>
          <a:p>
            <a:r>
              <a:rPr lang="en-US" sz="1600" dirty="0" smtClean="0">
                <a:solidFill>
                  <a:srgbClr val="E46C0A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600" dirty="0" smtClean="0">
                <a:ea typeface="Wingdings"/>
                <a:cs typeface="Wingdings"/>
                <a:sym typeface="Wingdings"/>
              </a:rPr>
              <a:t> last </a:t>
            </a:r>
            <a:r>
              <a:rPr lang="en-US" sz="1600" dirty="0" smtClean="0">
                <a:ea typeface="Wingdings"/>
                <a:cs typeface="Wingdings"/>
                <a:sym typeface="Wingdings"/>
              </a:rPr>
              <a:t>20</a:t>
            </a:r>
            <a:r>
              <a:rPr lang="en-US" sz="1600" dirty="0" smtClean="0">
                <a:ea typeface="Wingdings"/>
                <a:cs typeface="Wingdings"/>
                <a:sym typeface="Wingdings"/>
              </a:rPr>
              <a:t> yrs.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1257300"/>
            <a:ext cx="13716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High Plains:</a:t>
            </a:r>
          </a:p>
          <a:p>
            <a:r>
              <a:rPr lang="en-US" sz="1600" dirty="0"/>
              <a:t>h</a:t>
            </a:r>
            <a:r>
              <a:rPr lang="en-US" sz="1600" dirty="0" smtClean="0"/>
              <a:t>ail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nvironments</a:t>
            </a:r>
          </a:p>
          <a:p>
            <a:r>
              <a:rPr lang="en-US" sz="1600" dirty="0">
                <a:ea typeface="Wingdings"/>
                <a:cs typeface="Wingdings"/>
                <a:sym typeface="Wingdings"/>
              </a:rPr>
              <a:t>v</a:t>
            </a:r>
            <a:r>
              <a:rPr lang="en-US" sz="1600" dirty="0" smtClean="0">
                <a:ea typeface="Wingdings"/>
                <a:cs typeface="Wingdings"/>
                <a:sym typeface="Wingdings"/>
              </a:rPr>
              <a:t>ariable but not drifting.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400" y="4508500"/>
            <a:ext cx="1371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Southeast:</a:t>
            </a:r>
          </a:p>
          <a:p>
            <a:r>
              <a:rPr lang="en-US" sz="1600" dirty="0" smtClean="0"/>
              <a:t>hail</a:t>
            </a:r>
          </a:p>
          <a:p>
            <a:r>
              <a:rPr lang="en-US" sz="1600" dirty="0" smtClean="0"/>
              <a:t>e</a:t>
            </a:r>
            <a:r>
              <a:rPr lang="en-US" sz="1600" dirty="0" smtClean="0"/>
              <a:t>nvironments</a:t>
            </a:r>
            <a:endParaRPr lang="en-US" sz="1600" dirty="0" smtClean="0"/>
          </a:p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1600" dirty="0" smtClean="0">
                <a:ea typeface="Wingdings"/>
                <a:cs typeface="Wingdings"/>
                <a:sym typeface="Wingdings"/>
              </a:rPr>
              <a:t> last 20 </a:t>
            </a:r>
            <a:r>
              <a:rPr lang="en-US" sz="1600" dirty="0" err="1" smtClean="0">
                <a:ea typeface="Wingdings"/>
                <a:cs typeface="Wingdings"/>
                <a:sym typeface="Wingdings"/>
              </a:rPr>
              <a:t>yrs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022600"/>
            <a:ext cx="1371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Plains:</a:t>
            </a:r>
          </a:p>
          <a:p>
            <a:r>
              <a:rPr lang="en-US" sz="1600" dirty="0"/>
              <a:t>h</a:t>
            </a:r>
            <a:r>
              <a:rPr lang="en-US" sz="1600" dirty="0" smtClean="0"/>
              <a:t>ail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nvironments</a:t>
            </a:r>
          </a:p>
          <a:p>
            <a:r>
              <a:rPr lang="en-US" sz="1600" dirty="0" smtClean="0">
                <a:ea typeface="Wingdings"/>
                <a:cs typeface="Wingdings"/>
                <a:sym typeface="Wingdings"/>
              </a:rPr>
              <a:t>steady.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400" y="1282700"/>
            <a:ext cx="13716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West:</a:t>
            </a:r>
          </a:p>
          <a:p>
            <a:r>
              <a:rPr lang="en-US" sz="1600" dirty="0"/>
              <a:t>h</a:t>
            </a:r>
            <a:r>
              <a:rPr lang="en-US" sz="1600" dirty="0" smtClean="0"/>
              <a:t>ail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nvironments</a:t>
            </a:r>
          </a:p>
          <a:p>
            <a:r>
              <a:rPr lang="en-US" sz="1600" dirty="0">
                <a:ea typeface="Wingdings"/>
                <a:cs typeface="Wingdings"/>
                <a:sym typeface="Wingdings"/>
              </a:rPr>
              <a:t>variable but not </a:t>
            </a:r>
            <a:r>
              <a:rPr lang="en-US" sz="1600" dirty="0" smtClean="0">
                <a:ea typeface="Wingdings"/>
                <a:cs typeface="Wingdings"/>
                <a:sym typeface="Wingdings"/>
              </a:rPr>
              <a:t>drifting.</a:t>
            </a:r>
            <a:endParaRPr lang="en-US" sz="16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985000" y="3568700"/>
            <a:ext cx="622300" cy="190500"/>
          </a:xfrm>
          <a:prstGeom prst="line">
            <a:avLst/>
          </a:prstGeom>
          <a:ln>
            <a:solidFill>
              <a:srgbClr val="E46C0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84600" y="5194300"/>
            <a:ext cx="673100" cy="3175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96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600" y="439738"/>
            <a:ext cx="8382000" cy="1104572"/>
          </a:xfrm>
        </p:spPr>
        <p:txBody>
          <a:bodyPr>
            <a:normAutofit/>
          </a:bodyPr>
          <a:lstStyle/>
          <a:p>
            <a:r>
              <a:rPr lang="en-US" dirty="0" smtClean="0"/>
              <a:t>Decadal Differences (US)</a:t>
            </a:r>
            <a:br>
              <a:rPr lang="en-US" dirty="0" smtClean="0"/>
            </a:b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Hail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78000" y="1676400"/>
            <a:ext cx="552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/>
                <a:cs typeface="Times New Roman"/>
              </a:rPr>
              <a:t>2003/2012 Mean – 1983/2012 Mean</a:t>
            </a:r>
            <a:endParaRPr lang="en-US" sz="2800" b="1" i="1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5422900"/>
            <a:ext cx="271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Dashed black = 80% significance</a:t>
            </a:r>
          </a:p>
          <a:p>
            <a:r>
              <a:rPr lang="en-US" sz="1200" dirty="0" smtClean="0"/>
              <a:t>Solid black = 90% significance</a:t>
            </a:r>
            <a:endParaRPr lang="en-US" sz="1200" dirty="0"/>
          </a:p>
        </p:txBody>
      </p:sp>
      <p:pic>
        <p:nvPicPr>
          <p:cNvPr id="2" name="Picture 1" descr="US_HAIL_PDIFF_2003-2012_m_1983-2012.eps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79" t="29861" r="3473" b="29398"/>
          <a:stretch/>
        </p:blipFill>
        <p:spPr>
          <a:xfrm>
            <a:off x="1042416" y="2249424"/>
            <a:ext cx="7543800" cy="2715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8600" y="5092700"/>
            <a:ext cx="4191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Note the increases in the </a:t>
            </a:r>
            <a:r>
              <a:rPr lang="en-US" sz="1600" b="1" dirty="0" smtClean="0"/>
              <a:t>Northeast</a:t>
            </a:r>
            <a:r>
              <a:rPr lang="en-US" sz="1600" dirty="0" smtClean="0"/>
              <a:t> and decreases in the </a:t>
            </a:r>
            <a:r>
              <a:rPr lang="en-US" sz="1600" b="1" dirty="0" smtClean="0"/>
              <a:t>Southeast </a:t>
            </a:r>
            <a:r>
              <a:rPr lang="en-US" sz="1600" dirty="0" smtClean="0"/>
              <a:t>during</a:t>
            </a:r>
            <a:r>
              <a:rPr lang="en-US" sz="1600" dirty="0" smtClean="0"/>
              <a:t> </a:t>
            </a:r>
            <a:r>
              <a:rPr lang="en-US" sz="1600" dirty="0" smtClean="0"/>
              <a:t>the last 10 years </a:t>
            </a:r>
            <a:r>
              <a:rPr lang="en-US" sz="1600" dirty="0" smtClean="0"/>
              <a:t>compared to a </a:t>
            </a:r>
            <a:r>
              <a:rPr lang="en-US" sz="1600" dirty="0" smtClean="0"/>
              <a:t>30-year average.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549400" y="1358900"/>
            <a:ext cx="63373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Most recent 10-year average  </a:t>
            </a:r>
            <a:r>
              <a:rPr lang="en-US" dirty="0" smtClean="0">
                <a:cs typeface="Times New Roman"/>
              </a:rPr>
              <a:t>–   Most recent 30-year average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11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8382000" cy="1104572"/>
          </a:xfrm>
        </p:spPr>
        <p:txBody>
          <a:bodyPr>
            <a:normAutofit/>
          </a:bodyPr>
          <a:lstStyle/>
          <a:p>
            <a:r>
              <a:rPr lang="en-US" dirty="0" smtClean="0"/>
              <a:t>Decadal Differences (US)</a:t>
            </a:r>
            <a:br>
              <a:rPr lang="en-US" dirty="0" smtClean="0"/>
            </a:b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Tornado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1121" y="1340743"/>
            <a:ext cx="633762" cy="533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78000" y="1676400"/>
            <a:ext cx="552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/>
                <a:cs typeface="Times New Roman"/>
              </a:rPr>
              <a:t>2003/2012 Mean – 1983/2012 Mean</a:t>
            </a:r>
            <a:endParaRPr lang="en-US" sz="2800" b="1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422900"/>
            <a:ext cx="271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Dashed black = 80% significance</a:t>
            </a:r>
          </a:p>
          <a:p>
            <a:r>
              <a:rPr lang="en-US" sz="1200" dirty="0" smtClean="0"/>
              <a:t>Solid black = 90% significance</a:t>
            </a:r>
            <a:endParaRPr lang="en-US" sz="1200" dirty="0"/>
          </a:p>
        </p:txBody>
      </p:sp>
      <p:pic>
        <p:nvPicPr>
          <p:cNvPr id="4" name="Picture 3" descr="US_TORNADO_PDIFF_2003-2012_m_1983-2012.eps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06" t="29860" r="3645" b="29630"/>
          <a:stretch/>
        </p:blipFill>
        <p:spPr>
          <a:xfrm>
            <a:off x="1033272" y="2249424"/>
            <a:ext cx="7507224" cy="2679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5170" y="5034965"/>
            <a:ext cx="5283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Differences between 10-yr and 30-yr average occurrence of tornado environments are more muted than hail.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1549400" y="1358900"/>
            <a:ext cx="63373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Most recent 10-year average  </a:t>
            </a:r>
            <a:r>
              <a:rPr lang="en-US" dirty="0" smtClean="0">
                <a:cs typeface="Times New Roman"/>
              </a:rPr>
              <a:t>–   Most recent 30-year average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58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_WIND_PDIFF_2003-2012_m_1983-2012.eps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06" t="29861" r="3645" b="29166"/>
          <a:stretch/>
        </p:blipFill>
        <p:spPr>
          <a:xfrm>
            <a:off x="996696" y="2249424"/>
            <a:ext cx="7598664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8382000" cy="1104572"/>
          </a:xfrm>
        </p:spPr>
        <p:txBody>
          <a:bodyPr>
            <a:normAutofit/>
          </a:bodyPr>
          <a:lstStyle/>
          <a:p>
            <a:r>
              <a:rPr lang="en-US" dirty="0" smtClean="0"/>
              <a:t>Decadal Differences (US)</a:t>
            </a:r>
            <a:br>
              <a:rPr lang="en-US" dirty="0" smtClean="0"/>
            </a:b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Wind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8000" y="1676400"/>
            <a:ext cx="552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/>
                <a:cs typeface="Times New Roman"/>
              </a:rPr>
              <a:t>2003/2012 Mean – 1983/2012 Mean</a:t>
            </a:r>
            <a:endParaRPr lang="en-US" sz="2800" b="1" i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5422900"/>
            <a:ext cx="271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Dashed black = 80% significance</a:t>
            </a:r>
          </a:p>
          <a:p>
            <a:r>
              <a:rPr lang="en-US" sz="1200" dirty="0" smtClean="0"/>
              <a:t>Solid black = 90% significance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11200" y="5270500"/>
            <a:ext cx="5283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Differences are similar to hail.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1549400" y="1358900"/>
            <a:ext cx="63373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Most recent 10-year average  </a:t>
            </a:r>
            <a:r>
              <a:rPr lang="en-US" dirty="0" smtClean="0">
                <a:cs typeface="Times New Roman"/>
              </a:rPr>
              <a:t>–   Most recent 30-year average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43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33852</TotalTime>
  <Words>849</Words>
  <Application>Microsoft Office PowerPoint</Application>
  <PresentationFormat>On-screen Show (4:3)</PresentationFormat>
  <Paragraphs>146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Summary of Broad Phase 1 Conclusions</vt:lpstr>
      <vt:lpstr>Multi-way Discrimination Modeling</vt:lpstr>
      <vt:lpstr>Long-term diagnosis: US and Canada 1940 - 2012</vt:lpstr>
      <vt:lpstr>Long-term regional diagnosis hail environments, US</vt:lpstr>
      <vt:lpstr>Decadal Differences (US) Hail</vt:lpstr>
      <vt:lpstr>Decadal Differences (US) Tornado</vt:lpstr>
      <vt:lpstr>Decadal Differences (US) Wind</vt:lpstr>
      <vt:lpstr>Summary &amp; Conclusions, 1 </vt:lpstr>
      <vt:lpstr>Summary &amp; Conclusions, 2 </vt:lpstr>
    </vt:vector>
  </TitlesOfParts>
  <Company>AER,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Walker</dc:creator>
  <cp:lastModifiedBy>mleidner</cp:lastModifiedBy>
  <cp:revision>887</cp:revision>
  <cp:lastPrinted>2011-07-05T11:47:20Z</cp:lastPrinted>
  <dcterms:created xsi:type="dcterms:W3CDTF">2014-04-30T19:55:25Z</dcterms:created>
  <dcterms:modified xsi:type="dcterms:W3CDTF">2014-06-23T03:08:11Z</dcterms:modified>
</cp:coreProperties>
</file>