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82" r:id="rId3"/>
    <p:sldId id="296" r:id="rId4"/>
    <p:sldId id="297" r:id="rId5"/>
    <p:sldId id="290" r:id="rId6"/>
    <p:sldId id="302" r:id="rId7"/>
    <p:sldId id="292" r:id="rId8"/>
    <p:sldId id="300" r:id="rId9"/>
    <p:sldId id="301" r:id="rId10"/>
    <p:sldId id="294" r:id="rId11"/>
    <p:sldId id="295" r:id="rId12"/>
    <p:sldId id="304" r:id="rId13"/>
    <p:sldId id="305" r:id="rId14"/>
    <p:sldId id="303" r:id="rId1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A89"/>
    <a:srgbClr val="E8E8E8"/>
    <a:srgbClr val="FFFFFF"/>
    <a:srgbClr val="6091D5"/>
    <a:srgbClr val="1E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9" autoAdjust="0"/>
  </p:normalViewPr>
  <p:slideViewPr>
    <p:cSldViewPr snapToGrid="0" snapToObjects="1">
      <p:cViewPr varScale="1">
        <p:scale>
          <a:sx n="153" d="100"/>
          <a:sy n="153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E063358-16DD-D54A-9389-AD3EE82C1C69}" type="datetime1">
              <a:rPr lang="en-US" smtClean="0"/>
              <a:pPr/>
              <a:t>11/12/15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37F650C-FC29-B34D-9090-D38745CAC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6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4BB54F-1679-1E4C-B106-70A9DBD3EF54}" type="datetime1">
              <a:rPr lang="en-US" smtClean="0"/>
              <a:pPr/>
              <a:t>11/12/15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662BC02-158A-E748-AADE-9FBB1E4D5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55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14A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0"/>
            <a:ext cx="4268788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4600"/>
            <a:ext cx="4270375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gif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1"/>
            <a:ext cx="8686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8600" y="131384"/>
            <a:ext cx="8686800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93pt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48982" y="6018068"/>
            <a:ext cx="1243584" cy="597408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54227" y="6563750"/>
            <a:ext cx="5247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CMS Science Team Meeting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62470" y="6528626"/>
            <a:ext cx="1113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446A246-FCAB-4ACA-9DB9-4A04A8F6D9DB}" type="slidenum">
              <a:rPr lang="en-US" sz="700" smtClean="0">
                <a:latin typeface="Arial"/>
                <a:cs typeface="Arial"/>
              </a:rPr>
              <a:pPr/>
              <a:t>‹#›</a:t>
            </a:fld>
            <a:endParaRPr lang="en-US" sz="7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32011" y="6563750"/>
            <a:ext cx="1130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Nov </a:t>
            </a:r>
            <a:r>
              <a:rPr lang="en-US" sz="1000" dirty="0" smtClean="0">
                <a:latin typeface="Arial"/>
                <a:cs typeface="Arial"/>
              </a:rPr>
              <a:t>16-18, 2015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" name="Picture 1" descr="seas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66" y="6018068"/>
            <a:ext cx="1497641" cy="545682"/>
          </a:xfrm>
          <a:prstGeom prst="rect">
            <a:avLst/>
          </a:prstGeom>
        </p:spPr>
      </p:pic>
      <p:pic>
        <p:nvPicPr>
          <p:cNvPr id="4" name="Picture 3" descr="bu-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6031639"/>
            <a:ext cx="1191929" cy="532111"/>
          </a:xfrm>
          <a:prstGeom prst="rect">
            <a:avLst/>
          </a:prstGeom>
        </p:spPr>
      </p:pic>
      <p:pic>
        <p:nvPicPr>
          <p:cNvPr id="5" name="Picture 4" descr="nasa-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03" y="5901807"/>
            <a:ext cx="873004" cy="730149"/>
          </a:xfrm>
          <a:prstGeom prst="rect">
            <a:avLst/>
          </a:prstGeom>
        </p:spPr>
      </p:pic>
      <p:pic>
        <p:nvPicPr>
          <p:cNvPr id="6" name="Picture 5" descr="Immagine-5.pn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69860"/>
          <a:stretch/>
        </p:blipFill>
        <p:spPr>
          <a:xfrm>
            <a:off x="5183007" y="5982032"/>
            <a:ext cx="1679420" cy="649924"/>
          </a:xfrm>
          <a:prstGeom prst="rect">
            <a:avLst/>
          </a:prstGeom>
        </p:spPr>
      </p:pic>
      <p:pic>
        <p:nvPicPr>
          <p:cNvPr id="14" name="Picture 13" descr="earthnetworks_logo_tagline2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1"/>
          <a:stretch/>
        </p:blipFill>
        <p:spPr>
          <a:xfrm>
            <a:off x="6902088" y="5982032"/>
            <a:ext cx="1174278" cy="605738"/>
          </a:xfrm>
          <a:prstGeom prst="rect">
            <a:avLst/>
          </a:prstGeom>
        </p:spPr>
      </p:pic>
      <p:pic>
        <p:nvPicPr>
          <p:cNvPr id="16" name="Picture 15" descr="umassBoston_siteLogo_footer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69" y="5982032"/>
            <a:ext cx="388601" cy="518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143244"/>
            <a:ext cx="8623858" cy="10684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Progress towards regional scale carbon monitoring </a:t>
            </a:r>
            <a:r>
              <a:rPr lang="en-US" sz="2400" dirty="0" smtClean="0"/>
              <a:t>atmospheric validation</a:t>
            </a:r>
            <a:r>
              <a:rPr lang="en-US" sz="2400" dirty="0"/>
              <a:t>: Year </a:t>
            </a:r>
            <a:r>
              <a:rPr lang="en-US" sz="2400" dirty="0" smtClean="0"/>
              <a:t>2 </a:t>
            </a:r>
            <a:r>
              <a:rPr lang="en-US" sz="2400" dirty="0"/>
              <a:t>results for the Northeast Corridor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57" y="2080148"/>
            <a:ext cx="4960088" cy="363026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Approach:</a:t>
            </a:r>
          </a:p>
          <a:p>
            <a:pPr lvl="1"/>
            <a:r>
              <a:rPr lang="en-US" dirty="0"/>
              <a:t>focus on the Boston-DC megalopolis </a:t>
            </a:r>
            <a:r>
              <a:rPr lang="en-US" dirty="0" smtClean="0"/>
              <a:t>corridor</a:t>
            </a:r>
            <a:endParaRPr lang="en-US" dirty="0"/>
          </a:p>
          <a:p>
            <a:pPr lvl="2"/>
            <a:r>
              <a:rPr lang="en-US" dirty="0" smtClean="0"/>
              <a:t>17</a:t>
            </a:r>
            <a:r>
              <a:rPr lang="en-US" dirty="0"/>
              <a:t>% of the U.S. </a:t>
            </a:r>
            <a:r>
              <a:rPr lang="en-US" dirty="0" smtClean="0"/>
              <a:t>population, less </a:t>
            </a:r>
            <a:r>
              <a:rPr lang="en-US" dirty="0"/>
              <a:t>than 2% of the </a:t>
            </a:r>
            <a:r>
              <a:rPr lang="en-US" dirty="0" smtClean="0"/>
              <a:t>land area</a:t>
            </a:r>
          </a:p>
          <a:p>
            <a:pPr lvl="1"/>
            <a:r>
              <a:rPr lang="en-US" dirty="0"/>
              <a:t>design a measurement </a:t>
            </a:r>
            <a:r>
              <a:rPr lang="en-US" dirty="0" smtClean="0"/>
              <a:t>network</a:t>
            </a:r>
          </a:p>
          <a:p>
            <a:pPr lvl="1"/>
            <a:r>
              <a:rPr lang="en-US" dirty="0"/>
              <a:t>develop an atmospheric modeling </a:t>
            </a:r>
            <a:r>
              <a:rPr lang="en-US" dirty="0" smtClean="0"/>
              <a:t>framework</a:t>
            </a:r>
            <a:endParaRPr lang="en-US" dirty="0"/>
          </a:p>
          <a:p>
            <a:pPr lvl="1"/>
            <a:r>
              <a:rPr lang="en-US" dirty="0"/>
              <a:t>High-resolution transport </a:t>
            </a:r>
            <a:r>
              <a:rPr lang="en-US" dirty="0" smtClean="0"/>
              <a:t>modeling</a:t>
            </a:r>
            <a:endParaRPr lang="en-US" dirty="0"/>
          </a:p>
          <a:p>
            <a:pPr lvl="2"/>
            <a:r>
              <a:rPr lang="en-US" dirty="0" err="1"/>
              <a:t>Mesoscale</a:t>
            </a:r>
            <a:r>
              <a:rPr lang="en-US" dirty="0"/>
              <a:t> atmospheric model (WRF) coupled to </a:t>
            </a:r>
            <a:r>
              <a:rPr lang="en-US" dirty="0" err="1"/>
              <a:t>Lagrangian</a:t>
            </a:r>
            <a:r>
              <a:rPr lang="en-US" dirty="0"/>
              <a:t> particle dispersion model (STILT)</a:t>
            </a:r>
          </a:p>
          <a:p>
            <a:pPr lvl="2"/>
            <a:r>
              <a:rPr lang="en-US" dirty="0"/>
              <a:t>Verification includes PBL data from </a:t>
            </a:r>
            <a:r>
              <a:rPr lang="en-US" dirty="0" err="1"/>
              <a:t>lidar</a:t>
            </a:r>
            <a:r>
              <a:rPr lang="en-US" dirty="0"/>
              <a:t> profilers (</a:t>
            </a:r>
            <a:r>
              <a:rPr lang="en-US" b="1" dirty="0" err="1"/>
              <a:t>MiniMPL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High-resolution CO2 flux model incorporating </a:t>
            </a:r>
          </a:p>
          <a:p>
            <a:pPr lvl="2"/>
            <a:r>
              <a:rPr lang="en-US" dirty="0"/>
              <a:t>anthropogenic emissions estimates and the </a:t>
            </a:r>
          </a:p>
          <a:p>
            <a:pPr lvl="2"/>
            <a:r>
              <a:rPr lang="en-US" dirty="0"/>
              <a:t>CASA model (including its 0.5-deg resolution variant)</a:t>
            </a:r>
          </a:p>
          <a:p>
            <a:pPr lvl="1"/>
            <a:r>
              <a:rPr lang="en-US" dirty="0"/>
              <a:t>Inverse CO2 flux </a:t>
            </a:r>
            <a:r>
              <a:rPr lang="en-US" dirty="0" smtClean="0"/>
              <a:t>estimates</a:t>
            </a:r>
            <a:endParaRPr lang="en-US" dirty="0"/>
          </a:p>
        </p:txBody>
      </p:sp>
      <p:pic>
        <p:nvPicPr>
          <p:cNvPr id="9" name="Picture 8" descr="Figure1_left.png"/>
          <p:cNvPicPr/>
          <p:nvPr/>
        </p:nvPicPr>
        <p:blipFill rotWithShape="1">
          <a:blip r:embed="rId2"/>
          <a:srcRect t="7143"/>
          <a:stretch/>
        </p:blipFill>
        <p:spPr>
          <a:xfrm>
            <a:off x="5170141" y="2050149"/>
            <a:ext cx="3640100" cy="3510256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1211738"/>
            <a:ext cx="8240178" cy="943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Objective: </a:t>
            </a:r>
          </a:p>
          <a:p>
            <a:pPr lvl="1"/>
            <a:r>
              <a:rPr lang="en-US" dirty="0" smtClean="0"/>
              <a:t>downscale the current NASA CMS flux products to the regional and local scales pertinent to Monitoring, Reporting, and Verification (MRV)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modeling: FFCO2</a:t>
            </a:r>
            <a:endParaRPr lang="en-US" dirty="0"/>
          </a:p>
        </p:txBody>
      </p:sp>
      <p:pic>
        <p:nvPicPr>
          <p:cNvPr id="4" name="Picture 3" descr="slide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/>
          <a:stretch/>
        </p:blipFill>
        <p:spPr>
          <a:xfrm>
            <a:off x="-69586" y="852493"/>
            <a:ext cx="9144000" cy="47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modeling: Biosphere</a:t>
            </a:r>
            <a:endParaRPr lang="en-US" dirty="0"/>
          </a:p>
        </p:txBody>
      </p:sp>
      <p:pic>
        <p:nvPicPr>
          <p:cNvPr id="2" name="Picture 1" descr="slide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/>
          <a:stretch/>
        </p:blipFill>
        <p:spPr>
          <a:xfrm>
            <a:off x="0" y="852492"/>
            <a:ext cx="9144000" cy="49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Top-Down Inversion Framework</a:t>
            </a: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1106979"/>
            <a:ext cx="8240178" cy="409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Top-down </a:t>
            </a:r>
            <a:r>
              <a:rPr lang="en-US" dirty="0" smtClean="0"/>
              <a:t>inversions builds on prior work for </a:t>
            </a:r>
            <a:r>
              <a:rPr lang="en-US" dirty="0"/>
              <a:t>estimates of urban-scale methane leaks from Natural Gas distribution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Results provided to 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 DAAC</a:t>
            </a:r>
          </a:p>
          <a:p>
            <a:pPr lvl="1"/>
            <a:r>
              <a:rPr lang="en-US" dirty="0" smtClean="0"/>
              <a:t>Documented in PNAS article:</a:t>
            </a:r>
          </a:p>
          <a:p>
            <a:pPr lvl="1"/>
            <a:endParaRPr lang="en-US" dirty="0"/>
          </a:p>
          <a:p>
            <a:r>
              <a:rPr lang="en-US" dirty="0" smtClean="0"/>
              <a:t>Extended to CO2 emissions for urban corridor</a:t>
            </a:r>
          </a:p>
          <a:p>
            <a:pPr lvl="1"/>
            <a:r>
              <a:rPr lang="en-US" dirty="0" smtClean="0"/>
              <a:t>Boundary condition estimates incorporate vertical gradient information: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067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Stakeholder engagement</a:t>
            </a: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1106979"/>
            <a:ext cx="8240178" cy="409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Presentations/Briefings based on results of Boston Methane study, and during the creation of the bottom-up inventory:</a:t>
            </a:r>
          </a:p>
          <a:p>
            <a:pPr lvl="1"/>
            <a:r>
              <a:rPr lang="en-US" i="1" dirty="0" smtClean="0"/>
              <a:t>New </a:t>
            </a:r>
            <a:r>
              <a:rPr lang="en-US" i="1" dirty="0"/>
              <a:t>England Conference of Public Utility </a:t>
            </a:r>
            <a:r>
              <a:rPr lang="en-US" i="1" dirty="0" smtClean="0"/>
              <a:t>Commissioners</a:t>
            </a:r>
            <a:endParaRPr lang="en-US" i="1" dirty="0"/>
          </a:p>
          <a:p>
            <a:pPr lvl="1"/>
            <a:r>
              <a:rPr lang="en-US" i="1" dirty="0" smtClean="0"/>
              <a:t>National Grid</a:t>
            </a:r>
            <a:endParaRPr lang="en-US" i="1" dirty="0"/>
          </a:p>
          <a:p>
            <a:pPr lvl="1"/>
            <a:r>
              <a:rPr lang="en-US" i="1" dirty="0" smtClean="0"/>
              <a:t>Boston </a:t>
            </a:r>
            <a:r>
              <a:rPr lang="en-US" i="1" dirty="0"/>
              <a:t>Bar </a:t>
            </a:r>
            <a:r>
              <a:rPr lang="en-US" i="1" dirty="0" smtClean="0"/>
              <a:t>Association</a:t>
            </a:r>
            <a:endParaRPr lang="en-US" i="1" dirty="0"/>
          </a:p>
          <a:p>
            <a:pPr lvl="1"/>
            <a:r>
              <a:rPr lang="en-US" i="1" dirty="0" smtClean="0"/>
              <a:t>City </a:t>
            </a:r>
            <a:r>
              <a:rPr lang="en-US" i="1" dirty="0"/>
              <a:t>of Boston Environment </a:t>
            </a:r>
            <a:r>
              <a:rPr lang="en-US" i="1" dirty="0" smtClean="0"/>
              <a:t>Department</a:t>
            </a:r>
            <a:endParaRPr lang="en-US" i="1" dirty="0"/>
          </a:p>
          <a:p>
            <a:pPr lvl="1"/>
            <a:r>
              <a:rPr lang="en-US" i="1" dirty="0" smtClean="0"/>
              <a:t>Board </a:t>
            </a:r>
            <a:r>
              <a:rPr lang="en-US" i="1" dirty="0"/>
              <a:t>of Directors for the Boston Metropolitan Planning </a:t>
            </a:r>
            <a:r>
              <a:rPr lang="en-US" i="1" dirty="0" smtClean="0"/>
              <a:t>Organization</a:t>
            </a:r>
            <a:endParaRPr lang="en-US" i="1" dirty="0"/>
          </a:p>
          <a:p>
            <a:pPr lvl="1"/>
            <a:r>
              <a:rPr lang="en-US" i="1" dirty="0" smtClean="0"/>
              <a:t>Environmental </a:t>
            </a:r>
            <a:r>
              <a:rPr lang="en-US" i="1" dirty="0"/>
              <a:t>Defense </a:t>
            </a:r>
            <a:r>
              <a:rPr lang="en-US" i="1" dirty="0" smtClean="0"/>
              <a:t>Fund</a:t>
            </a:r>
            <a:endParaRPr lang="en-US" dirty="0"/>
          </a:p>
          <a:p>
            <a:r>
              <a:rPr lang="en-US" dirty="0" smtClean="0"/>
              <a:t>Technical contacts with relevant local and state governments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extensive cell-phone based traffic flow data was provided by the </a:t>
            </a:r>
            <a:r>
              <a:rPr lang="en-US" i="1" dirty="0"/>
              <a:t>Boston Metropolitan Planning </a:t>
            </a:r>
            <a:r>
              <a:rPr lang="en-US" i="1" dirty="0" smtClean="0"/>
              <a:t>Organization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3355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Next steps:</a:t>
            </a: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899473"/>
            <a:ext cx="8240178" cy="4528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Observing Network</a:t>
            </a:r>
          </a:p>
          <a:p>
            <a:pPr lvl="1"/>
            <a:r>
              <a:rPr lang="en-US" dirty="0" smtClean="0"/>
              <a:t>Continued monitoring of GHG </a:t>
            </a:r>
            <a:r>
              <a:rPr lang="en-US" dirty="0" smtClean="0"/>
              <a:t>and </a:t>
            </a:r>
            <a:r>
              <a:rPr lang="en-US" dirty="0" err="1" smtClean="0"/>
              <a:t>miniMPL</a:t>
            </a:r>
            <a:r>
              <a:rPr lang="en-US" dirty="0" smtClean="0"/>
              <a:t> sites</a:t>
            </a:r>
            <a:endParaRPr lang="en-US" dirty="0" smtClean="0"/>
          </a:p>
          <a:p>
            <a:pPr lvl="1"/>
            <a:r>
              <a:rPr lang="en-US" dirty="0" smtClean="0"/>
              <a:t>Incorporate FTS and OCO-2 data into analysis</a:t>
            </a:r>
          </a:p>
          <a:p>
            <a:r>
              <a:rPr lang="en-US" dirty="0" smtClean="0"/>
              <a:t>Modeling Framework</a:t>
            </a:r>
          </a:p>
          <a:p>
            <a:pPr lvl="1"/>
            <a:r>
              <a:rPr lang="en-US" dirty="0" smtClean="0"/>
              <a:t>Extend baseline computation to full 2-year period</a:t>
            </a:r>
          </a:p>
          <a:p>
            <a:pPr lvl="1"/>
            <a:r>
              <a:rPr lang="en-US" dirty="0" smtClean="0"/>
              <a:t>Examine additional WRF configurations</a:t>
            </a:r>
          </a:p>
          <a:p>
            <a:pPr lvl="1"/>
            <a:r>
              <a:rPr lang="en-US" dirty="0" smtClean="0"/>
              <a:t>Flux </a:t>
            </a:r>
            <a:r>
              <a:rPr lang="en-US" dirty="0" smtClean="0"/>
              <a:t>modeling: refinements of initial baseline estimates</a:t>
            </a:r>
          </a:p>
          <a:p>
            <a:r>
              <a:rPr lang="en-US" dirty="0" smtClean="0"/>
              <a:t>Top-down </a:t>
            </a:r>
            <a:r>
              <a:rPr lang="en-US" dirty="0" smtClean="0"/>
              <a:t>inversions</a:t>
            </a:r>
          </a:p>
          <a:p>
            <a:pPr lvl="1"/>
            <a:r>
              <a:rPr lang="en-US" dirty="0" smtClean="0"/>
              <a:t>Treatment of boundary conditions</a:t>
            </a:r>
          </a:p>
          <a:p>
            <a:pPr lvl="2"/>
            <a:r>
              <a:rPr lang="en-US" dirty="0" smtClean="0"/>
              <a:t>Use inflow measurements at tower sites, combine with CT vertical gradient information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onsider alternate estimates and/or simultaneous optimization</a:t>
            </a:r>
          </a:p>
          <a:p>
            <a:pPr lvl="1"/>
            <a:r>
              <a:rPr lang="en-US" dirty="0" smtClean="0"/>
              <a:t>Inversion methodologies:</a:t>
            </a:r>
          </a:p>
          <a:p>
            <a:pPr lvl="2"/>
            <a:r>
              <a:rPr lang="en-US" dirty="0" smtClean="0"/>
              <a:t>Linear rescaling</a:t>
            </a:r>
          </a:p>
          <a:p>
            <a:pPr lvl="2"/>
            <a:r>
              <a:rPr lang="en-US" dirty="0" smtClean="0"/>
              <a:t>Bayesian/geo-statistical (with appropriate constraints on 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Stakeholder engagement</a:t>
            </a:r>
          </a:p>
          <a:p>
            <a:pPr lvl="1"/>
            <a:r>
              <a:rPr lang="en-US" dirty="0" smtClean="0"/>
              <a:t>Identify and reach out to additional stakeholders (e.g., municipal and state agencies with mitigation plans, RGGI)</a:t>
            </a:r>
          </a:p>
          <a:p>
            <a:pPr lvl="1"/>
            <a:r>
              <a:rPr lang="en-US" dirty="0" smtClean="0"/>
              <a:t>Identify areas of future collaboration with stakeholders</a:t>
            </a:r>
          </a:p>
          <a:p>
            <a:pPr lvl="2"/>
            <a:r>
              <a:rPr lang="en-US" dirty="0" smtClean="0"/>
              <a:t>Provide study results and methodologies</a:t>
            </a:r>
          </a:p>
          <a:p>
            <a:pPr lvl="2"/>
            <a:r>
              <a:rPr lang="en-US" dirty="0" smtClean="0"/>
              <a:t>Identify potential data sources for emission inventories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067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Prototype Monitoring, Reporting and Verification System for the Regional Scale: The Boston-DC Corridor</a:t>
            </a: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83295"/>
              </p:ext>
            </p:extLst>
          </p:nvPr>
        </p:nvGraphicFramePr>
        <p:xfrm>
          <a:off x="300009" y="1534435"/>
          <a:ext cx="83947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3" imgW="8394700" imgH="3073400" progId="Word.Document.12">
                  <p:embed/>
                </p:oleObj>
              </mc:Choice>
              <mc:Fallback>
                <p:oleObj name="Document" r:id="rId3" imgW="8394700" imgH="307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009" y="1534435"/>
                        <a:ext cx="8394700" cy="307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360057" y="1106980"/>
            <a:ext cx="8240178" cy="427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Institutions involved:</a:t>
            </a:r>
          </a:p>
        </p:txBody>
      </p:sp>
    </p:spTree>
    <p:extLst>
      <p:ext uri="{BB962C8B-B14F-4D97-AF65-F5344CB8AC3E}">
        <p14:creationId xmlns:p14="http://schemas.microsoft.com/office/powerpoint/2010/main" val="277103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Observation </a:t>
            </a:r>
            <a:r>
              <a:rPr lang="en-US" dirty="0" smtClean="0"/>
              <a:t>Network Activities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1106979"/>
            <a:ext cx="8240178" cy="3741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Cross-calibration of Boston and Earth Networks GHG sensors</a:t>
            </a:r>
          </a:p>
          <a:p>
            <a:pPr lvl="1"/>
            <a:r>
              <a:rPr lang="en-US" dirty="0" smtClean="0"/>
              <a:t>Compare measurements using Harvard and Earth Networks </a:t>
            </a:r>
            <a:r>
              <a:rPr lang="en-US" dirty="0"/>
              <a:t>calibration gas </a:t>
            </a:r>
            <a:r>
              <a:rPr lang="en-US" dirty="0" smtClean="0"/>
              <a:t>tanks</a:t>
            </a:r>
          </a:p>
          <a:p>
            <a:pPr lvl="1"/>
            <a:r>
              <a:rPr lang="en-US" dirty="0" smtClean="0"/>
              <a:t>Agreement to within 0.01 – 0.02 ppm</a:t>
            </a:r>
          </a:p>
          <a:p>
            <a:pPr lvl="1"/>
            <a:r>
              <a:rPr lang="en-US" dirty="0" smtClean="0"/>
              <a:t>Completed second round of cross-calibrations in Year 2</a:t>
            </a:r>
          </a:p>
          <a:p>
            <a:r>
              <a:rPr lang="en-US" dirty="0" smtClean="0"/>
              <a:t>GHG tower site on Long Island, NY</a:t>
            </a:r>
          </a:p>
          <a:p>
            <a:pPr lvl="1"/>
            <a:r>
              <a:rPr lang="en-US" dirty="0" smtClean="0"/>
              <a:t>Continuously operating since installation during Year 1</a:t>
            </a:r>
          </a:p>
          <a:p>
            <a:r>
              <a:rPr lang="en-US" dirty="0" smtClean="0"/>
              <a:t>Micro Pulse </a:t>
            </a:r>
            <a:r>
              <a:rPr lang="en-US" dirty="0" err="1" smtClean="0"/>
              <a:t>Lidar</a:t>
            </a:r>
            <a:r>
              <a:rPr lang="en-US" dirty="0" smtClean="0"/>
              <a:t> (</a:t>
            </a:r>
            <a:r>
              <a:rPr lang="en-US" dirty="0" err="1" smtClean="0"/>
              <a:t>miniMPLs</a:t>
            </a:r>
            <a:r>
              <a:rPr lang="en-US" dirty="0" smtClean="0"/>
              <a:t>) data acquisition and analysis:</a:t>
            </a:r>
          </a:p>
          <a:p>
            <a:pPr lvl="1"/>
            <a:r>
              <a:rPr lang="en-US" dirty="0" smtClean="0"/>
              <a:t>Boston University (urban location, pre-existing installation)</a:t>
            </a:r>
          </a:p>
          <a:p>
            <a:pPr lvl="1"/>
            <a:r>
              <a:rPr lang="en-US" dirty="0" smtClean="0"/>
              <a:t>Long Island (collocated with new GHG tower, Year 1 installation)</a:t>
            </a:r>
          </a:p>
          <a:p>
            <a:pPr lvl="1"/>
            <a:r>
              <a:rPr lang="en-US" dirty="0" smtClean="0"/>
              <a:t>Lewisburg</a:t>
            </a:r>
            <a:r>
              <a:rPr lang="en-US" dirty="0"/>
              <a:t>, </a:t>
            </a:r>
            <a:r>
              <a:rPr lang="en-US" dirty="0" smtClean="0"/>
              <a:t>PA (collocated with ENI GHG tower, upwind </a:t>
            </a:r>
            <a:r>
              <a:rPr lang="en-US" dirty="0"/>
              <a:t>location)</a:t>
            </a:r>
            <a:endParaRPr lang="en-US" dirty="0" smtClean="0"/>
          </a:p>
          <a:p>
            <a:r>
              <a:rPr lang="en-US" dirty="0" smtClean="0"/>
              <a:t>Real-time acquisition of GHG and </a:t>
            </a:r>
            <a:r>
              <a:rPr lang="en-US" dirty="0" err="1" smtClean="0"/>
              <a:t>miniMPL</a:t>
            </a:r>
            <a:r>
              <a:rPr lang="en-US" dirty="0" smtClean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41585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Atmospheric Modeling </a:t>
            </a:r>
            <a:r>
              <a:rPr lang="en-US" dirty="0"/>
              <a:t>Framework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1106979"/>
            <a:ext cx="8240178" cy="409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WRF configurations selected for corridor runs</a:t>
            </a:r>
            <a:endParaRPr lang="en-US" dirty="0" smtClean="0"/>
          </a:p>
          <a:p>
            <a:r>
              <a:rPr lang="en-US" dirty="0" smtClean="0"/>
              <a:t>WRF model performance evaluation (see poster for details)</a:t>
            </a:r>
          </a:p>
          <a:p>
            <a:pPr lvl="1"/>
            <a:r>
              <a:rPr lang="en-US" dirty="0" smtClean="0"/>
              <a:t>Cross-comparison of 3 different </a:t>
            </a:r>
            <a:r>
              <a:rPr lang="en-US" dirty="0" smtClean="0"/>
              <a:t>configurations (includes earlier Boston-Metro configuration</a:t>
            </a:r>
            <a:endParaRPr lang="en-US" dirty="0" smtClean="0"/>
          </a:p>
          <a:p>
            <a:pPr lvl="1"/>
            <a:r>
              <a:rPr lang="en-US" dirty="0" smtClean="0"/>
              <a:t>Comparison against standard meteorological observations</a:t>
            </a:r>
          </a:p>
          <a:p>
            <a:pPr lvl="1"/>
            <a:r>
              <a:rPr lang="en-US" dirty="0" smtClean="0"/>
              <a:t>Non-standard observations:</a:t>
            </a:r>
          </a:p>
          <a:p>
            <a:pPr lvl="2"/>
            <a:r>
              <a:rPr lang="en-US" dirty="0" err="1" smtClean="0"/>
              <a:t>miniMPL</a:t>
            </a:r>
            <a:r>
              <a:rPr lang="en-US" dirty="0" smtClean="0"/>
              <a:t> PBL height retrievals</a:t>
            </a:r>
          </a:p>
          <a:p>
            <a:pPr lvl="2"/>
            <a:r>
              <a:rPr lang="en-US" dirty="0" smtClean="0"/>
              <a:t>ACARS commercial aircraft profiles: enhancements to WRF postprocessor and WRF-MET evaluation package</a:t>
            </a:r>
          </a:p>
          <a:p>
            <a:r>
              <a:rPr lang="en-US" dirty="0" smtClean="0"/>
              <a:t>WRF-STILT transport computations</a:t>
            </a:r>
          </a:p>
          <a:p>
            <a:pPr lvl="1"/>
            <a:r>
              <a:rPr lang="en-US" dirty="0" smtClean="0"/>
              <a:t>Enhancements for high-resolution emission inventory grids</a:t>
            </a:r>
          </a:p>
          <a:p>
            <a:pPr lvl="1"/>
            <a:r>
              <a:rPr lang="en-US" dirty="0" smtClean="0"/>
              <a:t>Analysis of footprint sensitivity to WRF model configuration</a:t>
            </a:r>
          </a:p>
          <a:p>
            <a:r>
              <a:rPr lang="en-US" dirty="0" smtClean="0"/>
              <a:t>Current Status:</a:t>
            </a:r>
            <a:endParaRPr lang="en-US" dirty="0"/>
          </a:p>
          <a:p>
            <a:pPr lvl="1"/>
            <a:r>
              <a:rPr lang="en-US" dirty="0" smtClean="0"/>
              <a:t>WRF</a:t>
            </a:r>
            <a:r>
              <a:rPr lang="en-US" dirty="0"/>
              <a:t>-STILT footprint computations for Observing network </a:t>
            </a:r>
            <a:r>
              <a:rPr lang="en-US" dirty="0" smtClean="0"/>
              <a:t>sites completed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aseline WRF configuration</a:t>
            </a:r>
            <a:endParaRPr lang="en-US" dirty="0"/>
          </a:p>
          <a:p>
            <a:pPr lvl="2"/>
            <a:r>
              <a:rPr lang="en-US" dirty="0"/>
              <a:t>Baseline period: July 2013 – July </a:t>
            </a:r>
            <a:r>
              <a:rPr lang="en-US" dirty="0" smtClean="0"/>
              <a:t>2014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950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8"/>
            <a:ext cx="8623858" cy="57701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WRF Modeling</a:t>
            </a: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834831"/>
            <a:ext cx="8240178" cy="943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Modeling framework: WRF model setup for corridor simulations</a:t>
            </a:r>
          </a:p>
          <a:p>
            <a:pPr marL="457200" lvl="1" indent="0">
              <a:buNone/>
            </a:pPr>
            <a:r>
              <a:rPr lang="en-US" dirty="0" smtClean="0"/>
              <a:t>Nested (36km / 12km / 4km / 1.33km resolution) domains</a:t>
            </a:r>
          </a:p>
          <a:p>
            <a:pPr marL="457200" lvl="1" indent="0">
              <a:buNone/>
            </a:pPr>
            <a:r>
              <a:rPr lang="en-US" dirty="0" smtClean="0"/>
              <a:t>Inner-most domain includes an urban canopy parameterization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6" b="20108"/>
          <a:stretch/>
        </p:blipFill>
        <p:spPr bwMode="auto">
          <a:xfrm>
            <a:off x="721952" y="1635394"/>
            <a:ext cx="8037151" cy="4105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75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8"/>
            <a:ext cx="8623858" cy="57701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WRF Modeling</a:t>
            </a: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834832"/>
            <a:ext cx="8240178" cy="445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1.33km resolution domain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218626" y="1393442"/>
            <a:ext cx="2583371" cy="363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urban fraction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978731" y="1393442"/>
            <a:ext cx="2583371" cy="363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model terrain height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0433" y="4285693"/>
            <a:ext cx="1277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Urban parameter database (NUDAPT-44)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45614" y="3227294"/>
            <a:ext cx="313136" cy="123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ap_HGT_M-d0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12173" r="6028" b="10449"/>
          <a:stretch/>
        </p:blipFill>
        <p:spPr>
          <a:xfrm>
            <a:off x="300009" y="1778000"/>
            <a:ext cx="3930941" cy="4384248"/>
          </a:xfrm>
          <a:prstGeom prst="rect">
            <a:avLst/>
          </a:prstGeom>
        </p:spPr>
      </p:pic>
      <p:pic>
        <p:nvPicPr>
          <p:cNvPr id="3" name="Picture 2" descr="map_FRC_URB2D-d04-NUDAP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2173" r="6027" b="9180"/>
          <a:stretch/>
        </p:blipFill>
        <p:spPr>
          <a:xfrm>
            <a:off x="4583988" y="1778000"/>
            <a:ext cx="3842307" cy="43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16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8"/>
            <a:ext cx="8623858" cy="57701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STILT-footprints computed at 1km resolution</a:t>
            </a: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36016" y="962817"/>
            <a:ext cx="2026380" cy="2299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Artifacts of raw footprints:</a:t>
            </a:r>
          </a:p>
          <a:p>
            <a:r>
              <a:rPr lang="en-US" dirty="0" smtClean="0"/>
              <a:t>time resolution (near-field, strong wind case) </a:t>
            </a:r>
          </a:p>
          <a:p>
            <a:r>
              <a:rPr lang="en-US" dirty="0" smtClean="0"/>
              <a:t>under-sampling (far-field)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47829" y="816089"/>
            <a:ext cx="3080676" cy="5410713"/>
            <a:chOff x="547829" y="816089"/>
            <a:chExt cx="3080676" cy="5410713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688214" y="816089"/>
              <a:ext cx="2583371" cy="3080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 smtClean="0"/>
                <a:t>1-hour</a:t>
              </a:r>
              <a:endParaRPr lang="en-US" sz="1800" dirty="0" smtClean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t="9236" r="11727" b="1973"/>
            <a:stretch/>
          </p:blipFill>
          <p:spPr>
            <a:xfrm>
              <a:off x="547829" y="1124178"/>
              <a:ext cx="3080676" cy="510262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754489" y="733087"/>
            <a:ext cx="3281604" cy="5350923"/>
            <a:chOff x="5862396" y="816089"/>
            <a:chExt cx="2888561" cy="5118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0" t="7905" r="10758" b="2051"/>
            <a:stretch/>
          </p:blipFill>
          <p:spPr>
            <a:xfrm>
              <a:off x="5862396" y="1144434"/>
              <a:ext cx="2888561" cy="4790605"/>
            </a:xfrm>
            <a:prstGeom prst="rect">
              <a:avLst/>
            </a:prstGeom>
          </p:spPr>
        </p:pic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5862396" y="816089"/>
              <a:ext cx="2583371" cy="3080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/>
                <a:t>6</a:t>
              </a:r>
              <a:r>
                <a:rPr lang="en-US" sz="1800" dirty="0" smtClean="0"/>
                <a:t>-hours (cumulative)</a:t>
              </a:r>
              <a:endParaRPr lang="en-US" sz="1800" dirty="0" smtClean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 flipV="1">
            <a:off x="2548243" y="1792833"/>
            <a:ext cx="1601990" cy="116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63678" y="2390444"/>
            <a:ext cx="1726497" cy="166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 txBox="1">
            <a:spLocks/>
          </p:cNvSpPr>
          <p:nvPr/>
        </p:nvSpPr>
        <p:spPr>
          <a:xfrm>
            <a:off x="3728109" y="3411362"/>
            <a:ext cx="2026380" cy="2340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Interpolated/rescaled:</a:t>
            </a:r>
          </a:p>
          <a:p>
            <a:r>
              <a:rPr lang="en-US" dirty="0" smtClean="0"/>
              <a:t>Employ time </a:t>
            </a:r>
            <a:r>
              <a:rPr lang="en-US" dirty="0" smtClean="0"/>
              <a:t>interpola</a:t>
            </a:r>
            <a:r>
              <a:rPr lang="en-US" dirty="0" smtClean="0"/>
              <a:t>tion in near field, spatial averaging in far field</a:t>
            </a:r>
          </a:p>
          <a:p>
            <a:r>
              <a:rPr lang="en-US" dirty="0" smtClean="0"/>
              <a:t>Fills in gaps, but retains near-field resolution</a:t>
            </a:r>
          </a:p>
          <a:p>
            <a:r>
              <a:rPr lang="en-US" dirty="0"/>
              <a:t>F</a:t>
            </a:r>
            <a:r>
              <a:rPr lang="en-US" dirty="0" smtClean="0"/>
              <a:t>ar-field averaging length related to ensemble spread and ensemble size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540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Flux Modeling </a:t>
            </a:r>
            <a:r>
              <a:rPr lang="en-US" dirty="0"/>
              <a:t>Framework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1106979"/>
            <a:ext cx="8240178" cy="409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 resolution </a:t>
            </a:r>
            <a:r>
              <a:rPr lang="en-US" i="1" dirty="0" smtClean="0"/>
              <a:t>a priori </a:t>
            </a:r>
            <a:r>
              <a:rPr lang="en-US" dirty="0" smtClean="0"/>
              <a:t>flux estimates</a:t>
            </a:r>
          </a:p>
          <a:p>
            <a:pPr lvl="1"/>
            <a:r>
              <a:rPr lang="en-US" dirty="0" smtClean="0"/>
              <a:t>Combine sources of information with high spatial and/or temporal resolution</a:t>
            </a:r>
          </a:p>
          <a:p>
            <a:pPr lvl="1"/>
            <a:r>
              <a:rPr lang="en-US" dirty="0" smtClean="0"/>
              <a:t>Include estimates of biogenic fluxes in and near urban areas</a:t>
            </a:r>
          </a:p>
          <a:p>
            <a:r>
              <a:rPr lang="en-US" dirty="0" smtClean="0"/>
              <a:t>Current Status:</a:t>
            </a:r>
          </a:p>
          <a:p>
            <a:pPr lvl="1"/>
            <a:r>
              <a:rPr lang="en-US" dirty="0" smtClean="0"/>
              <a:t>Completed a two-year (2013/2014) dataset at 1 km spatial / 1 hour temporal resolution</a:t>
            </a:r>
          </a:p>
          <a:p>
            <a:pPr lvl="1"/>
            <a:r>
              <a:rPr lang="en-US" dirty="0" smtClean="0"/>
              <a:t>Geographic coverage is for all states within the Washington DC – Boston urban corridor</a:t>
            </a:r>
          </a:p>
          <a:p>
            <a:pPr lvl="1"/>
            <a:r>
              <a:rPr lang="en-US" dirty="0" smtClean="0"/>
              <a:t>Closely related DARTE product is available from TBD DAAC, and documented in PNAS article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265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009" y="274637"/>
            <a:ext cx="8623858" cy="7954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Flux Modeling </a:t>
            </a:r>
            <a:r>
              <a:rPr lang="en-US" dirty="0"/>
              <a:t>Framework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0057" y="1106979"/>
            <a:ext cx="8240178" cy="409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Includes 9 </a:t>
            </a:r>
            <a:r>
              <a:rPr lang="en-US" dirty="0"/>
              <a:t>separate anthropogenic sectors: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On-</a:t>
            </a:r>
            <a:r>
              <a:rPr lang="en-US" dirty="0" smtClean="0"/>
              <a:t>road *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i="1" dirty="0"/>
              <a:t>Human </a:t>
            </a:r>
            <a:r>
              <a:rPr lang="en-US" i="1" dirty="0" smtClean="0"/>
              <a:t>respiration +</a:t>
            </a:r>
            <a:endParaRPr lang="en-US" i="1" dirty="0"/>
          </a:p>
          <a:p>
            <a:pPr lvl="1"/>
            <a:r>
              <a:rPr lang="en-US" dirty="0"/>
              <a:t> </a:t>
            </a:r>
            <a:r>
              <a:rPr lang="en-US" i="1" dirty="0"/>
              <a:t>Oil/</a:t>
            </a:r>
            <a:r>
              <a:rPr lang="en-US" i="1" dirty="0" smtClean="0"/>
              <a:t>gas +</a:t>
            </a:r>
            <a:endParaRPr lang="en-US" i="1" dirty="0"/>
          </a:p>
          <a:p>
            <a:pPr lvl="1"/>
            <a:r>
              <a:rPr lang="en-US" dirty="0"/>
              <a:t> Point </a:t>
            </a:r>
            <a:r>
              <a:rPr lang="en-US" dirty="0" smtClean="0"/>
              <a:t>sources *</a:t>
            </a:r>
            <a:endParaRPr lang="en-US" dirty="0"/>
          </a:p>
          <a:p>
            <a:pPr lvl="1"/>
            <a:r>
              <a:rPr lang="en-US" dirty="0"/>
              <a:t> Off-</a:t>
            </a:r>
            <a:r>
              <a:rPr lang="en-US" dirty="0" smtClean="0"/>
              <a:t>road *</a:t>
            </a:r>
            <a:endParaRPr lang="en-US" dirty="0"/>
          </a:p>
          <a:p>
            <a:pPr lvl="1"/>
            <a:r>
              <a:rPr lang="en-US" dirty="0"/>
              <a:t> Industrial non-</a:t>
            </a:r>
            <a:r>
              <a:rPr lang="en-US" dirty="0" smtClean="0"/>
              <a:t>point *</a:t>
            </a:r>
            <a:endParaRPr lang="en-US" dirty="0"/>
          </a:p>
          <a:p>
            <a:pPr lvl="1"/>
            <a:r>
              <a:rPr lang="en-US" dirty="0"/>
              <a:t> Air/</a:t>
            </a:r>
            <a:r>
              <a:rPr lang="en-US" dirty="0" smtClean="0"/>
              <a:t>ship *</a:t>
            </a:r>
            <a:endParaRPr lang="en-US" dirty="0"/>
          </a:p>
          <a:p>
            <a:pPr lvl="1"/>
            <a:r>
              <a:rPr lang="en-US" dirty="0"/>
              <a:t> Residential </a:t>
            </a:r>
            <a:r>
              <a:rPr lang="en-US" dirty="0" smtClean="0"/>
              <a:t>*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Commercial *</a:t>
            </a:r>
          </a:p>
          <a:p>
            <a:pPr lvl="1">
              <a:buFontTx/>
              <a:buChar char="•"/>
            </a:pPr>
            <a:r>
              <a:rPr lang="en-US" dirty="0" smtClean="0"/>
              <a:t>- same category as in Vulcan, </a:t>
            </a:r>
            <a:r>
              <a:rPr lang="en-US" i="1" dirty="0" smtClean="0"/>
              <a:t>+ - not in Vulcan</a:t>
            </a:r>
          </a:p>
          <a:p>
            <a:r>
              <a:rPr lang="en-US" dirty="0"/>
              <a:t>Two </a:t>
            </a:r>
            <a:r>
              <a:rPr lang="en-US" dirty="0" smtClean="0"/>
              <a:t>alternate </a:t>
            </a:r>
            <a:r>
              <a:rPr lang="en-US" dirty="0"/>
              <a:t>biosphere estimates</a:t>
            </a:r>
          </a:p>
          <a:p>
            <a:pPr lvl="1"/>
            <a:r>
              <a:rPr lang="en-US" dirty="0" smtClean="0"/>
              <a:t>CASA-based inventory</a:t>
            </a:r>
          </a:p>
          <a:p>
            <a:pPr lvl="2"/>
            <a:r>
              <a:rPr lang="en-US" dirty="0" smtClean="0"/>
              <a:t>Generated using high-resolution driver fields</a:t>
            </a:r>
            <a:endParaRPr lang="en-US" dirty="0"/>
          </a:p>
          <a:p>
            <a:pPr lvl="1"/>
            <a:r>
              <a:rPr lang="en-US" dirty="0"/>
              <a:t>VPRM based inventory</a:t>
            </a:r>
          </a:p>
          <a:p>
            <a:endParaRPr lang="en-US" dirty="0"/>
          </a:p>
          <a:p>
            <a:pPr lvl="1">
              <a:buFontTx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509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936</Words>
  <Application>Microsoft Macintosh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Progress towards regional scale carbon monitoring atmospheric validation: Year 2 results for the Northeast Corridor</vt:lpstr>
      <vt:lpstr>Prototype Monitoring, Reporting and Verification System for the Regional Scale: The Boston-DC Corridor</vt:lpstr>
      <vt:lpstr>Observation Network Activities </vt:lpstr>
      <vt:lpstr>Atmospheric Modeling Framework  </vt:lpstr>
      <vt:lpstr>WRF Modeling</vt:lpstr>
      <vt:lpstr>WRF Modeling</vt:lpstr>
      <vt:lpstr>STILT-footprints computed at 1km resolution</vt:lpstr>
      <vt:lpstr>Flux Modeling Framework  </vt:lpstr>
      <vt:lpstr>Flux Modeling Framework  </vt:lpstr>
      <vt:lpstr>Flux modeling: FFCO2</vt:lpstr>
      <vt:lpstr>Flux modeling: Biosphere</vt:lpstr>
      <vt:lpstr>Top-Down Inversion Framework</vt:lpstr>
      <vt:lpstr>Stakeholder engagement</vt:lpstr>
      <vt:lpstr>Next steps:</vt:lpstr>
    </vt:vector>
  </TitlesOfParts>
  <Company>AER,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Gilson</dc:creator>
  <cp:lastModifiedBy>Thomas Nehrkorn</cp:lastModifiedBy>
  <cp:revision>180</cp:revision>
  <dcterms:created xsi:type="dcterms:W3CDTF">2013-03-18T01:03:50Z</dcterms:created>
  <dcterms:modified xsi:type="dcterms:W3CDTF">2015-11-12T21:42:33Z</dcterms:modified>
</cp:coreProperties>
</file>